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
  </p:notesMasterIdLst>
  <p:sldIdLst>
    <p:sldId id="392" r:id="rId3"/>
    <p:sldId id="258" r:id="rId4"/>
    <p:sldId id="415" r:id="rId5"/>
    <p:sldId id="256" r:id="rId6"/>
    <p:sldId id="260" r:id="rId7"/>
    <p:sldId id="413"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138" y="24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6B6F1-DC0F-4C5A-932B-C16933943868}" type="datetimeFigureOut">
              <a:rPr lang="zh-CN" altLang="en-US" smtClean="0"/>
              <a:t>2024/9/30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AC66EB-7596-4504-AA31-3C994D79CF92}" type="slidenum">
              <a:rPr lang="zh-CN" altLang="en-US" smtClean="0"/>
              <a:t>‹#›</a:t>
            </a:fld>
            <a:endParaRPr lang="zh-CN" altLang="en-US"/>
          </a:p>
        </p:txBody>
      </p:sp>
    </p:spTree>
    <p:extLst>
      <p:ext uri="{BB962C8B-B14F-4D97-AF65-F5344CB8AC3E}">
        <p14:creationId xmlns:p14="http://schemas.microsoft.com/office/powerpoint/2010/main" val="2781732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44563"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9F44D-CDDE-4DC8-B627-E73D21F78D6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6878B52-F3BD-4364-9DB0-F5D258C377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8DCE7C5-B444-4510-90E5-81610E8FE384}"/>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5" name="页脚占位符 4">
            <a:extLst>
              <a:ext uri="{FF2B5EF4-FFF2-40B4-BE49-F238E27FC236}">
                <a16:creationId xmlns:a16="http://schemas.microsoft.com/office/drawing/2014/main" id="{73AA1BE5-AB2C-4ADE-9E82-3E36183FC4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C8C513-29C3-4C68-9662-5A00EC31CDEB}"/>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3574134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FBCB79-2C15-46D2-A4B6-CEAFFBB438C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9584E5-AE11-49C7-A8D7-75E75AFB020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D79D53F-E3B7-4EC9-8EA7-E4DE1EADE549}"/>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5" name="页脚占位符 4">
            <a:extLst>
              <a:ext uri="{FF2B5EF4-FFF2-40B4-BE49-F238E27FC236}">
                <a16:creationId xmlns:a16="http://schemas.microsoft.com/office/drawing/2014/main" id="{073964B8-E0E5-4ACD-8DA9-E48BB5378D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111E7D-F1CE-407B-AAE0-A7023C202641}"/>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2445114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DFF9878-1E7A-46DC-A4D6-434537B7D6C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4EF5833-F005-4272-8F47-1F841C2D041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84705F1-13C4-4F17-873D-B79B32A34E8E}"/>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5" name="页脚占位符 4">
            <a:extLst>
              <a:ext uri="{FF2B5EF4-FFF2-40B4-BE49-F238E27FC236}">
                <a16:creationId xmlns:a16="http://schemas.microsoft.com/office/drawing/2014/main" id="{10B162D5-B037-4C97-9197-A8B153D376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63236B-C54A-4484-AF0C-2A1C0E62588F}"/>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695247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70401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830398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54769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136625-129A-41A3-BD89-4808ED96D0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A23E167-7071-4699-8C63-04510E62044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C94D59-CDA5-478F-9941-8CEE1673012A}"/>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5" name="页脚占位符 4">
            <a:extLst>
              <a:ext uri="{FF2B5EF4-FFF2-40B4-BE49-F238E27FC236}">
                <a16:creationId xmlns:a16="http://schemas.microsoft.com/office/drawing/2014/main" id="{68A9EAF1-59DC-4116-88FD-3405494FE8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0711C31-DAA0-40A0-966C-93B20A6A74DA}"/>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212779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3666EC-B3A7-406C-9E11-84C9623DAAF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2477F76-11BF-4CCB-9A1F-961D9A4555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822D8B-7C28-4CAA-A864-1DBEB9E8396B}"/>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5" name="页脚占位符 4">
            <a:extLst>
              <a:ext uri="{FF2B5EF4-FFF2-40B4-BE49-F238E27FC236}">
                <a16:creationId xmlns:a16="http://schemas.microsoft.com/office/drawing/2014/main" id="{69A6FD1F-C7E5-484E-A142-E9CFFDE414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6A2BF0-7743-47EC-A936-1945F603C4EA}"/>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4083957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D7C343-4C87-4BBB-BF0E-1289535DAC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D287C7-B225-4AEF-8761-BF6681996F3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C494047-14B7-4F54-AB8B-B0F31EF69D9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228B0C2-191C-4D59-96E3-60A3ACE9E8BF}"/>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6" name="页脚占位符 5">
            <a:extLst>
              <a:ext uri="{FF2B5EF4-FFF2-40B4-BE49-F238E27FC236}">
                <a16:creationId xmlns:a16="http://schemas.microsoft.com/office/drawing/2014/main" id="{9DB18356-D0F1-4915-B228-7A4BC03ABE4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C05D2FC-3C11-4424-A450-7F9D39B43786}"/>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300015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E54BDA-3743-4733-AFC5-37E53D74DC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5D71D50-E7EE-4B2B-98BA-015D44D9FA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49D04EA-B8AE-4992-B979-886C9B10B4E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E4405CD-E8CB-4C49-892C-7D5B4FC4B2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663B07E0-A560-43D9-8175-E0E879AD000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BB5A72B-B007-45A5-BAAA-EC09130F3212}"/>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8" name="页脚占位符 7">
            <a:extLst>
              <a:ext uri="{FF2B5EF4-FFF2-40B4-BE49-F238E27FC236}">
                <a16:creationId xmlns:a16="http://schemas.microsoft.com/office/drawing/2014/main" id="{1F6307A6-A1EB-48C7-87DC-D01950FBD3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FD7E16F-6C68-423F-881D-0A039AF40934}"/>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888440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AB0033-E163-4B40-A41B-6375CF273A4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E8E7E4D-AA9C-4939-8DEC-BEFBEFFDE5B2}"/>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4" name="页脚占位符 3">
            <a:extLst>
              <a:ext uri="{FF2B5EF4-FFF2-40B4-BE49-F238E27FC236}">
                <a16:creationId xmlns:a16="http://schemas.microsoft.com/office/drawing/2014/main" id="{747F1E4C-C33B-4E27-8BFB-084233B41F1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68C9CC7-CFF2-4B9A-BA09-DFE71A84B05D}"/>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2473672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0C1309D-5554-47DA-8463-ED54997329DE}"/>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3" name="页脚占位符 2">
            <a:extLst>
              <a:ext uri="{FF2B5EF4-FFF2-40B4-BE49-F238E27FC236}">
                <a16:creationId xmlns:a16="http://schemas.microsoft.com/office/drawing/2014/main" id="{9B3B9FBE-ACCB-4716-A757-6C7F53FD1EA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C5BF2BB-A222-4A05-937B-28911B7517C5}"/>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599491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0380CF-FF34-4673-865A-7254AF420F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F25A91-1048-4F61-8D08-D418130FEB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2B841E6-F48B-4608-B9B6-9B6EAE852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9453060-8901-47D5-8D7A-4F5121CF0503}"/>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6" name="页脚占位符 5">
            <a:extLst>
              <a:ext uri="{FF2B5EF4-FFF2-40B4-BE49-F238E27FC236}">
                <a16:creationId xmlns:a16="http://schemas.microsoft.com/office/drawing/2014/main" id="{A65EA58D-B42E-40F3-8144-FD42BACAAD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380B278-8339-4FDA-A83D-E882B0B46331}"/>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900149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1F773-BBAE-40F3-BBE2-445925809BB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EEFE7D2-5276-4D4F-81DA-565265DC18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720A4BD-FB9F-4CB4-8BE4-D5A9B0FF12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7CC79B9-55A4-44A1-A0C9-195D4872F260}"/>
              </a:ext>
            </a:extLst>
          </p:cNvPr>
          <p:cNvSpPr>
            <a:spLocks noGrp="1"/>
          </p:cNvSpPr>
          <p:nvPr>
            <p:ph type="dt" sz="half" idx="10"/>
          </p:nvPr>
        </p:nvSpPr>
        <p:spPr/>
        <p:txBody>
          <a:bodyPr/>
          <a:lstStyle/>
          <a:p>
            <a:fld id="{2CC641D8-444E-4F07-835C-A27FE8F7F5AA}" type="datetimeFigureOut">
              <a:rPr lang="zh-CN" altLang="en-US" smtClean="0"/>
              <a:t>2024/9/30</a:t>
            </a:fld>
            <a:endParaRPr lang="zh-CN" altLang="en-US"/>
          </a:p>
        </p:txBody>
      </p:sp>
      <p:sp>
        <p:nvSpPr>
          <p:cNvPr id="6" name="页脚占位符 5">
            <a:extLst>
              <a:ext uri="{FF2B5EF4-FFF2-40B4-BE49-F238E27FC236}">
                <a16:creationId xmlns:a16="http://schemas.microsoft.com/office/drawing/2014/main" id="{7DEBD03D-AE69-4331-90A4-3004E72162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E79076-EE1C-4167-A62E-B17AAF36344E}"/>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3144044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09CA6ED-A7FF-4E75-9225-BAD2DEF108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8342037-CA10-4DC0-A831-1E64973D96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AE5537A-4102-487D-9249-D8594FEC27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C641D8-444E-4F07-835C-A27FE8F7F5AA}" type="datetimeFigureOut">
              <a:rPr lang="zh-CN" altLang="en-US" smtClean="0"/>
              <a:t>2024/9/30</a:t>
            </a:fld>
            <a:endParaRPr lang="zh-CN" altLang="en-US"/>
          </a:p>
        </p:txBody>
      </p:sp>
      <p:sp>
        <p:nvSpPr>
          <p:cNvPr id="5" name="页脚占位符 4">
            <a:extLst>
              <a:ext uri="{FF2B5EF4-FFF2-40B4-BE49-F238E27FC236}">
                <a16:creationId xmlns:a16="http://schemas.microsoft.com/office/drawing/2014/main" id="{BA9F20D8-9DCE-48A0-98E0-13AB721EA7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9229F7F-3BC6-4957-B37D-D225C66EEC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27567128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extLst>
      <p:ext uri="{BB962C8B-B14F-4D97-AF65-F5344CB8AC3E}">
        <p14:creationId xmlns:p14="http://schemas.microsoft.com/office/powerpoint/2010/main" val="3956953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2175028"/>
            <a:ext cx="12251266" cy="933931"/>
          </a:xfrm>
        </p:spPr>
        <p:txBody>
          <a:bodyPr/>
          <a:lstStyle/>
          <a:p>
            <a:pPr algn="ctr" eaLnBrk="1" hangingPunct="1">
              <a:lnSpc>
                <a:spcPct val="100000"/>
              </a:lnSpc>
            </a:pPr>
            <a:r>
              <a:rPr lang="en-US" altLang="zh-CN" sz="4800" dirty="0"/>
              <a:t>Discussion on data collection from UE</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612279" y="4269521"/>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GB" alt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t>SA2#165</a:t>
            </a: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en-GB" alt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t>vivo</a:t>
            </a:r>
          </a:p>
        </p:txBody>
      </p:sp>
      <p:sp>
        <p:nvSpPr>
          <p:cNvPr id="2" name="文本框 1">
            <a:extLst>
              <a:ext uri="{FF2B5EF4-FFF2-40B4-BE49-F238E27FC236}">
                <a16:creationId xmlns:a16="http://schemas.microsoft.com/office/drawing/2014/main" id="{D00D540F-BCD6-413B-8075-82E89E27A14D}"/>
              </a:ext>
            </a:extLst>
          </p:cNvPr>
          <p:cNvSpPr txBox="1"/>
          <p:nvPr/>
        </p:nvSpPr>
        <p:spPr>
          <a:xfrm>
            <a:off x="8108830" y="336429"/>
            <a:ext cx="1483743" cy="369332"/>
          </a:xfrm>
          <a:prstGeom prst="rect">
            <a:avLst/>
          </a:prstGeom>
          <a:noFill/>
        </p:spPr>
        <p:txBody>
          <a:bodyPr wrap="square" rtlCol="0">
            <a:spAutoFit/>
          </a:bodyPr>
          <a:lstStyle/>
          <a:p>
            <a:r>
              <a:rPr lang="en-US" altLang="zh-CN" dirty="0"/>
              <a:t>S2-2409735</a:t>
            </a:r>
            <a:endParaRPr lang="zh-CN" altLang="en-US" dirty="0"/>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661359" y="203231"/>
            <a:ext cx="9144000" cy="495509"/>
          </a:xfrm>
        </p:spPr>
        <p:txBody>
          <a:bodyPr/>
          <a:lstStyle/>
          <a:p>
            <a:pPr algn="l"/>
            <a:r>
              <a:rPr lang="en-US" altLang="zh-CN" dirty="0">
                <a:latin typeface="Calibri" panose="020F0502020204030204" pitchFamily="34" charset="0"/>
                <a:cs typeface="Calibri" panose="020F0502020204030204" pitchFamily="34" charset="0"/>
              </a:rPr>
              <a:t>Background</a:t>
            </a:r>
            <a:endParaRPr lang="zh-CN" altLang="en-US" dirty="0">
              <a:latin typeface="Calibri" panose="020F0502020204030204" pitchFamily="34" charset="0"/>
              <a:cs typeface="Calibri" panose="020F0502020204030204" pitchFamily="34" charset="0"/>
            </a:endParaRPr>
          </a:p>
        </p:txBody>
      </p:sp>
      <p:sp>
        <p:nvSpPr>
          <p:cNvPr id="2" name="文本框 1">
            <a:extLst>
              <a:ext uri="{FF2B5EF4-FFF2-40B4-BE49-F238E27FC236}">
                <a16:creationId xmlns:a16="http://schemas.microsoft.com/office/drawing/2014/main" id="{450DF753-C2EF-4613-A80B-80918B52C871}"/>
              </a:ext>
            </a:extLst>
          </p:cNvPr>
          <p:cNvSpPr txBox="1"/>
          <p:nvPr/>
        </p:nvSpPr>
        <p:spPr>
          <a:xfrm>
            <a:off x="456487" y="1002440"/>
            <a:ext cx="11513918" cy="5355312"/>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RAN2 has discussed the topic of UE side data collection for UE-side model training and agreed on a TP for TR 38.843 as shown below:</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1a. UE collects and directly transfers training data to the data collection entity outside the MNO (e.g. Over-The-Top (OTT) server) for UE-side model training. No 3GPP specification impact is expected.</a:t>
            </a:r>
          </a:p>
          <a:p>
            <a:pPr marL="742950" lvl="1" indent="-285750">
              <a:buFont typeface="Arial" panose="020B0604020202020204" pitchFamily="34" charset="0"/>
              <a:buChar char="•"/>
            </a:pPr>
            <a:r>
              <a:rPr lang="en-US" dirty="0">
                <a:highlight>
                  <a:srgbClr val="FFFF00"/>
                </a:highlight>
                <a:latin typeface="Calibri" panose="020F0502020204030204" pitchFamily="34" charset="0"/>
                <a:cs typeface="Calibri" panose="020F0502020204030204" pitchFamily="34" charset="0"/>
              </a:rPr>
              <a:t>1b. </a:t>
            </a:r>
            <a:r>
              <a:rPr lang="en-US" dirty="0">
                <a:latin typeface="Calibri" panose="020F0502020204030204" pitchFamily="34" charset="0"/>
                <a:cs typeface="Calibri" panose="020F0502020204030204" pitchFamily="34" charset="0"/>
              </a:rPr>
              <a:t>UE collects training data and transfers it to the server for data collection for UE-side model training (inside the MNO) and then optionally from the server for data collection for UE-side model training to the OTT server (outside the MNO).</a:t>
            </a:r>
          </a:p>
          <a:p>
            <a:pPr marL="742950" lvl="1" indent="-285750">
              <a:buFont typeface="Arial" panose="020B0604020202020204" pitchFamily="34" charset="0"/>
              <a:buChar char="•"/>
            </a:pPr>
            <a:r>
              <a:rPr lang="en-US" dirty="0">
                <a:highlight>
                  <a:srgbClr val="FFFF00"/>
                </a:highlight>
                <a:latin typeface="Calibri" panose="020F0502020204030204" pitchFamily="34" charset="0"/>
                <a:cs typeface="Calibri" panose="020F0502020204030204" pitchFamily="34" charset="0"/>
              </a:rPr>
              <a:t>2 .</a:t>
            </a:r>
            <a:r>
              <a:rPr lang="en-US" dirty="0">
                <a:latin typeface="Calibri" panose="020F0502020204030204" pitchFamily="34" charset="0"/>
                <a:cs typeface="Calibri" panose="020F0502020204030204" pitchFamily="34" charset="0"/>
              </a:rPr>
              <a:t>UE collects training data and transfers it to Core Network. Core Network transfers the training data to the server for data collection for UE-side model training/OTT server.</a:t>
            </a:r>
          </a:p>
          <a:p>
            <a:pPr marL="742950" lvl="1" indent="-285750">
              <a:buFont typeface="Arial" panose="020B0604020202020204" pitchFamily="34" charset="0"/>
              <a:buChar char="•"/>
            </a:pPr>
            <a:r>
              <a:rPr lang="en-US" dirty="0">
                <a:highlight>
                  <a:srgbClr val="FFFF00"/>
                </a:highlight>
                <a:latin typeface="Calibri" panose="020F0502020204030204" pitchFamily="34" charset="0"/>
                <a:cs typeface="Calibri" panose="020F0502020204030204" pitchFamily="34" charset="0"/>
              </a:rPr>
              <a:t>3. </a:t>
            </a:r>
            <a:r>
              <a:rPr lang="en-US" dirty="0">
                <a:latin typeface="Calibri" panose="020F0502020204030204" pitchFamily="34" charset="0"/>
                <a:cs typeface="Calibri" panose="020F0502020204030204" pitchFamily="34" charset="0"/>
              </a:rPr>
              <a:t>UE collects training data and transfers it to OAM. OAM transfers the training data to the server for data collection for UE-side model training/OTT server. </a:t>
            </a:r>
          </a:p>
          <a:p>
            <a:pPr lvl="1"/>
            <a:r>
              <a:rPr lang="en-US" dirty="0">
                <a:latin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RAN sends SA2 LS S2-2409600/RP-242389 and asks TSG SA to initiate the work and at least for SA WG2 to provide inputs on solutions </a:t>
            </a:r>
            <a:r>
              <a:rPr lang="en-US" dirty="0">
                <a:highlight>
                  <a:srgbClr val="FFFF00"/>
                </a:highlight>
                <a:latin typeface="Calibri" panose="020F0502020204030204" pitchFamily="34" charset="0"/>
                <a:cs typeface="Calibri" panose="020F0502020204030204" pitchFamily="34" charset="0"/>
              </a:rPr>
              <a:t>1b, 2, and 3 </a:t>
            </a:r>
            <a:r>
              <a:rPr lang="en-US" dirty="0">
                <a:latin typeface="Calibri" panose="020F0502020204030204" pitchFamily="34" charset="0"/>
                <a:cs typeface="Calibri" panose="020F0502020204030204" pitchFamily="34" charset="0"/>
              </a:rPr>
              <a:t>by RAN#106.</a:t>
            </a:r>
          </a:p>
          <a:p>
            <a:pPr marL="285750" indent="-28575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This paper is to  </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Discuss and analyze the high level call flows and feasibility for alternative solutions for solution 1b, 2 and leave solution 3 to SA5 at the moment.</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Provide draft analysis in terms of </a:t>
            </a:r>
            <a:r>
              <a:rPr lang="en-GB" dirty="0">
                <a:latin typeface="Calibri" panose="020F0502020204030204" pitchFamily="34" charset="0"/>
                <a:cs typeface="Calibri" panose="020F0502020204030204" pitchFamily="34" charset="0"/>
              </a:rPr>
              <a:t>MNO controllability, visibility and User data  privacy &amp; user consent </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25591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661359" y="203231"/>
            <a:ext cx="9144000" cy="495509"/>
          </a:xfrm>
        </p:spPr>
        <p:txBody>
          <a:bodyPr/>
          <a:lstStyle/>
          <a:p>
            <a:pPr algn="l"/>
            <a:r>
              <a:rPr lang="en-US" altLang="zh-CN" dirty="0">
                <a:latin typeface="Calibri" panose="020F0502020204030204" pitchFamily="34" charset="0"/>
                <a:cs typeface="Calibri" panose="020F0502020204030204" pitchFamily="34" charset="0"/>
              </a:rPr>
              <a:t>OTT UP solution for data collection from UE (RAN option 1b)</a:t>
            </a:r>
            <a:endParaRPr lang="zh-CN" altLang="en-US" dirty="0">
              <a:latin typeface="Calibri" panose="020F0502020204030204" pitchFamily="34" charset="0"/>
              <a:cs typeface="Calibri" panose="020F0502020204030204" pitchFamily="34" charset="0"/>
            </a:endParaRPr>
          </a:p>
        </p:txBody>
      </p:sp>
      <p:graphicFrame>
        <p:nvGraphicFramePr>
          <p:cNvPr id="4" name="对象 3">
            <a:extLst>
              <a:ext uri="{FF2B5EF4-FFF2-40B4-BE49-F238E27FC236}">
                <a16:creationId xmlns:a16="http://schemas.microsoft.com/office/drawing/2014/main" id="{346D38F1-F954-4162-B09A-B6A0831FC012}"/>
              </a:ext>
            </a:extLst>
          </p:cNvPr>
          <p:cNvGraphicFramePr>
            <a:graphicFrameLocks noChangeAspect="1"/>
          </p:cNvGraphicFramePr>
          <p:nvPr>
            <p:extLst>
              <p:ext uri="{D42A27DB-BD31-4B8C-83A1-F6EECF244321}">
                <p14:modId xmlns:p14="http://schemas.microsoft.com/office/powerpoint/2010/main" val="3845727207"/>
              </p:ext>
            </p:extLst>
          </p:nvPr>
        </p:nvGraphicFramePr>
        <p:xfrm>
          <a:off x="454325" y="698740"/>
          <a:ext cx="6547979" cy="3608429"/>
        </p:xfrm>
        <a:graphic>
          <a:graphicData uri="http://schemas.openxmlformats.org/presentationml/2006/ole">
            <mc:AlternateContent xmlns:mc="http://schemas.openxmlformats.org/markup-compatibility/2006">
              <mc:Choice xmlns:v="urn:schemas-microsoft-com:vml" Requires="v">
                <p:oleObj spid="_x0000_s7237" name="Visio" r:id="rId3" imgW="9962984" imgH="4914798" progId="Visio.Drawing.15">
                  <p:embed/>
                </p:oleObj>
              </mc:Choice>
              <mc:Fallback>
                <p:oleObj name="Visio" r:id="rId3" imgW="9962984" imgH="4914798" progId="Visio.Drawing.15">
                  <p:embed/>
                  <p:pic>
                    <p:nvPicPr>
                      <p:cNvPr id="4" name="对象 3">
                        <a:extLst>
                          <a:ext uri="{FF2B5EF4-FFF2-40B4-BE49-F238E27FC236}">
                            <a16:creationId xmlns:a16="http://schemas.microsoft.com/office/drawing/2014/main" id="{346D38F1-F954-4162-B09A-B6A0831FC012}"/>
                          </a:ext>
                        </a:extLst>
                      </p:cNvPr>
                      <p:cNvPicPr>
                        <a:picLocks noChangeAspect="1" noChangeArrowheads="1"/>
                      </p:cNvPicPr>
                      <p:nvPr/>
                    </p:nvPicPr>
                    <p:blipFill>
                      <a:blip r:embed="rId4"/>
                      <a:srcRect/>
                      <a:stretch>
                        <a:fillRect/>
                      </a:stretch>
                    </p:blipFill>
                    <p:spPr bwMode="auto">
                      <a:xfrm>
                        <a:off x="454325" y="698740"/>
                        <a:ext cx="6547979" cy="3608429"/>
                      </a:xfrm>
                      <a:prstGeom prst="rect">
                        <a:avLst/>
                      </a:prstGeom>
                      <a:noFill/>
                    </p:spPr>
                  </p:pic>
                </p:oleObj>
              </mc:Fallback>
            </mc:AlternateContent>
          </a:graphicData>
        </a:graphic>
      </p:graphicFrame>
      <p:sp>
        <p:nvSpPr>
          <p:cNvPr id="5" name="文本框 4">
            <a:extLst>
              <a:ext uri="{FF2B5EF4-FFF2-40B4-BE49-F238E27FC236}">
                <a16:creationId xmlns:a16="http://schemas.microsoft.com/office/drawing/2014/main" id="{3FC6A446-F4A1-4DCB-A459-FCB211989E0A}"/>
              </a:ext>
            </a:extLst>
          </p:cNvPr>
          <p:cNvSpPr txBox="1"/>
          <p:nvPr/>
        </p:nvSpPr>
        <p:spPr>
          <a:xfrm>
            <a:off x="7122543" y="608836"/>
            <a:ext cx="4615132" cy="3170099"/>
          </a:xfrm>
          <a:prstGeom prst="rect">
            <a:avLst/>
          </a:prstGeom>
          <a:noFill/>
        </p:spPr>
        <p:txBody>
          <a:bodyPr wrap="square" rtlCol="0">
            <a:spAutoFit/>
          </a:bodyPr>
          <a:lstStyle/>
          <a:p>
            <a:r>
              <a:rPr lang="en-US" altLang="zh-CN" dirty="0">
                <a:latin typeface="Calibri" panose="020F0502020204030204" pitchFamily="34" charset="0"/>
                <a:cs typeface="Calibri" panose="020F0502020204030204" pitchFamily="34" charset="0"/>
              </a:rPr>
              <a:t>Solution description</a:t>
            </a:r>
            <a:r>
              <a:rPr lang="zh-CN" altLang="en-US" dirty="0">
                <a:latin typeface="Calibri" panose="020F0502020204030204" pitchFamily="34" charset="0"/>
                <a:cs typeface="Calibri" panose="020F0502020204030204" pitchFamily="34" charset="0"/>
              </a:rPr>
              <a:t>：</a:t>
            </a:r>
            <a:endParaRPr lang="en-US" altLang="zh-CN"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A DCAF (data collection AF) is deployed by MNO  or 3</a:t>
            </a:r>
            <a:r>
              <a:rPr lang="en-US" altLang="zh-CN" sz="1400" baseline="30000" dirty="0">
                <a:latin typeface="Calibri" panose="020F0502020204030204" pitchFamily="34" charset="0"/>
                <a:cs typeface="Calibri" panose="020F0502020204030204" pitchFamily="34" charset="0"/>
              </a:rPr>
              <a:t>rd</a:t>
            </a:r>
            <a:r>
              <a:rPr lang="en-US" altLang="zh-CN" sz="1400" dirty="0">
                <a:latin typeface="Calibri" panose="020F0502020204030204" pitchFamily="34" charset="0"/>
                <a:cs typeface="Calibri" panose="020F0502020204030204" pitchFamily="34" charset="0"/>
              </a:rPr>
              <a:t> party o collect data from UE client</a:t>
            </a:r>
            <a:r>
              <a:rPr lang="zh-CN" altLang="en-US" sz="1400" dirty="0">
                <a:latin typeface="Calibri" panose="020F0502020204030204" pitchFamily="34" charset="0"/>
                <a:cs typeface="Calibri" panose="020F0502020204030204" pitchFamily="34" charset="0"/>
              </a:rPr>
              <a:t>；</a:t>
            </a:r>
            <a:endParaRPr lang="en-US" altLang="zh-CN" sz="14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Before data collection,</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a connection between UE and DCAF in application layer is set up</a:t>
            </a:r>
            <a:r>
              <a:rPr lang="zh-CN" altLang="en-US" sz="1400" dirty="0">
                <a:latin typeface="Calibri" panose="020F0502020204030204" pitchFamily="34" charset="0"/>
                <a:cs typeface="Calibri" panose="020F0502020204030204" pitchFamily="34" charset="0"/>
              </a:rPr>
              <a:t>，</a:t>
            </a:r>
            <a:r>
              <a:rPr lang="en-US" altLang="zh-CN" sz="1400" dirty="0">
                <a:latin typeface="Calibri" panose="020F0502020204030204" pitchFamily="34" charset="0"/>
                <a:cs typeface="Calibri" panose="020F0502020204030204" pitchFamily="34" charset="0"/>
              </a:rPr>
              <a:t>which is over the 3GPP UP path (e.g. PDU session)</a:t>
            </a:r>
            <a:r>
              <a:rPr lang="zh-CN" altLang="en-US" sz="1400" dirty="0">
                <a:latin typeface="Calibri" panose="020F0502020204030204" pitchFamily="34" charset="0"/>
                <a:cs typeface="Calibri" panose="020F0502020204030204" pitchFamily="34" charset="0"/>
              </a:rPr>
              <a:t>；</a:t>
            </a:r>
            <a:endParaRPr lang="en-US" altLang="zh-CN" sz="14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Over the applicable layer connection, the DCAF requests UE client for specific </a:t>
            </a:r>
            <a:r>
              <a:rPr lang="en-GB" sz="1400" dirty="0">
                <a:latin typeface="Calibri" panose="020F0502020204030204" pitchFamily="34" charset="0"/>
                <a:cs typeface="Calibri" panose="020F0502020204030204" pitchFamily="34" charset="0"/>
              </a:rPr>
              <a:t>standardized data content</a:t>
            </a:r>
            <a:endParaRPr lang="en-US" altLang="zh-CN" sz="14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After data collection and data processing,</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UE client reports the data to the DCAF via the applicable layer connection,</a:t>
            </a:r>
            <a:r>
              <a:rPr lang="zh-CN" altLang="en-US" sz="1400" dirty="0">
                <a:latin typeface="Calibri" panose="020F0502020204030204" pitchFamily="34" charset="0"/>
                <a:cs typeface="Calibri" panose="020F0502020204030204" pitchFamily="34" charset="0"/>
              </a:rPr>
              <a:t> </a:t>
            </a:r>
            <a:r>
              <a:rPr lang="en-US" altLang="zh-CN" sz="1400" dirty="0">
                <a:latin typeface="Calibri" panose="020F0502020204030204" pitchFamily="34" charset="0"/>
                <a:cs typeface="Calibri" panose="020F0502020204030204" pitchFamily="34" charset="0"/>
              </a:rPr>
              <a:t>which is over the 3GPP UP path</a:t>
            </a:r>
            <a:r>
              <a:rPr lang="zh-CN" altLang="en-US" sz="1400" dirty="0">
                <a:latin typeface="Calibri" panose="020F0502020204030204" pitchFamily="34" charset="0"/>
                <a:cs typeface="Calibri" panose="020F0502020204030204" pitchFamily="34" charset="0"/>
              </a:rPr>
              <a:t>（</a:t>
            </a:r>
            <a:r>
              <a:rPr lang="en-US" altLang="zh-CN" sz="1400" dirty="0">
                <a:latin typeface="Calibri" panose="020F0502020204030204" pitchFamily="34" charset="0"/>
                <a:cs typeface="Calibri" panose="020F0502020204030204" pitchFamily="34" charset="0"/>
              </a:rPr>
              <a:t>e.g. PDU session</a:t>
            </a:r>
            <a:r>
              <a:rPr lang="zh-CN" altLang="en-US" sz="1400" dirty="0">
                <a:latin typeface="Calibri" panose="020F0502020204030204" pitchFamily="34" charset="0"/>
                <a:cs typeface="Calibri" panose="020F0502020204030204" pitchFamily="34" charset="0"/>
              </a:rPr>
              <a:t>）</a:t>
            </a:r>
            <a:endParaRPr lang="en-US" altLang="zh-CN" sz="14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The DCAF interact with data consumer for data reporting/collection/exposure</a:t>
            </a:r>
          </a:p>
        </p:txBody>
      </p:sp>
      <p:graphicFrame>
        <p:nvGraphicFramePr>
          <p:cNvPr id="6" name="表格 5">
            <a:extLst>
              <a:ext uri="{FF2B5EF4-FFF2-40B4-BE49-F238E27FC236}">
                <a16:creationId xmlns:a16="http://schemas.microsoft.com/office/drawing/2014/main" id="{AA6195A3-D09C-46BC-9D5A-FD5DE0E6A2C0}"/>
              </a:ext>
            </a:extLst>
          </p:cNvPr>
          <p:cNvGraphicFramePr>
            <a:graphicFrameLocks noGrp="1"/>
          </p:cNvGraphicFramePr>
          <p:nvPr>
            <p:extLst>
              <p:ext uri="{D42A27DB-BD31-4B8C-83A1-F6EECF244321}">
                <p14:modId xmlns:p14="http://schemas.microsoft.com/office/powerpoint/2010/main" val="1541223051"/>
              </p:ext>
            </p:extLst>
          </p:nvPr>
        </p:nvGraphicFramePr>
        <p:xfrm>
          <a:off x="113899" y="4307169"/>
          <a:ext cx="11964202" cy="2438400"/>
        </p:xfrm>
        <a:graphic>
          <a:graphicData uri="http://schemas.openxmlformats.org/drawingml/2006/table">
            <a:tbl>
              <a:tblPr firstRow="1" bandRow="1">
                <a:tableStyleId>{5C22544A-7EE6-4342-B048-85BDC9FD1C3A}</a:tableStyleId>
              </a:tblPr>
              <a:tblGrid>
                <a:gridCol w="2824568">
                  <a:extLst>
                    <a:ext uri="{9D8B030D-6E8A-4147-A177-3AD203B41FA5}">
                      <a16:colId xmlns:a16="http://schemas.microsoft.com/office/drawing/2014/main" val="3011946060"/>
                    </a:ext>
                  </a:extLst>
                </a:gridCol>
                <a:gridCol w="2336010">
                  <a:extLst>
                    <a:ext uri="{9D8B030D-6E8A-4147-A177-3AD203B41FA5}">
                      <a16:colId xmlns:a16="http://schemas.microsoft.com/office/drawing/2014/main" val="1325671858"/>
                    </a:ext>
                  </a:extLst>
                </a:gridCol>
                <a:gridCol w="2146601">
                  <a:extLst>
                    <a:ext uri="{9D8B030D-6E8A-4147-A177-3AD203B41FA5}">
                      <a16:colId xmlns:a16="http://schemas.microsoft.com/office/drawing/2014/main" val="4155562233"/>
                    </a:ext>
                  </a:extLst>
                </a:gridCol>
                <a:gridCol w="1761423">
                  <a:extLst>
                    <a:ext uri="{9D8B030D-6E8A-4147-A177-3AD203B41FA5}">
                      <a16:colId xmlns:a16="http://schemas.microsoft.com/office/drawing/2014/main" val="1498054606"/>
                    </a:ext>
                  </a:extLst>
                </a:gridCol>
                <a:gridCol w="2895600">
                  <a:extLst>
                    <a:ext uri="{9D8B030D-6E8A-4147-A177-3AD203B41FA5}">
                      <a16:colId xmlns:a16="http://schemas.microsoft.com/office/drawing/2014/main" val="1294338755"/>
                    </a:ext>
                  </a:extLst>
                </a:gridCol>
              </a:tblGrid>
              <a:tr h="324784">
                <a:tc>
                  <a:txBody>
                    <a:bodyPr/>
                    <a:lstStyle/>
                    <a:p>
                      <a:pPr algn="ctr"/>
                      <a:r>
                        <a:rPr lang="en-US" altLang="zh-CN" sz="1400" u="none" dirty="0"/>
                        <a:t>Solution </a:t>
                      </a:r>
                      <a:r>
                        <a:rPr lang="en-US" altLang="zh-CN" sz="1400" dirty="0"/>
                        <a:t>Feasibility</a:t>
                      </a:r>
                      <a:endParaRPr lang="en-US" sz="1400" dirty="0"/>
                    </a:p>
                  </a:txBody>
                  <a:tcPr/>
                </a:tc>
                <a:tc>
                  <a:txBody>
                    <a:bodyPr/>
                    <a:lstStyle/>
                    <a:p>
                      <a:pPr algn="ctr"/>
                      <a:r>
                        <a:rPr lang="en-US" altLang="zh-CN" sz="1400" dirty="0"/>
                        <a:t>MNO Controllability</a:t>
                      </a:r>
                      <a:endParaRPr lang="en-US" sz="1400" dirty="0"/>
                    </a:p>
                  </a:txBody>
                  <a:tcPr/>
                </a:tc>
                <a:tc>
                  <a:txBody>
                    <a:bodyPr/>
                    <a:lstStyle/>
                    <a:p>
                      <a:pPr algn="ctr"/>
                      <a:r>
                        <a:rPr lang="en-US" altLang="zh-CN" sz="1400" dirty="0"/>
                        <a:t>MNO Visibility</a:t>
                      </a:r>
                      <a:endParaRPr lang="en-US" sz="1400" dirty="0"/>
                    </a:p>
                  </a:txBody>
                  <a:tcPr/>
                </a:tc>
                <a:tc>
                  <a:txBody>
                    <a:bodyPr/>
                    <a:lstStyle/>
                    <a:p>
                      <a:pPr algn="ctr"/>
                      <a:r>
                        <a:rPr lang="en-US" sz="1400" dirty="0"/>
                        <a:t>Data integrity and confidentiality</a:t>
                      </a:r>
                    </a:p>
                  </a:txBody>
                  <a:tcPr/>
                </a:tc>
                <a:tc>
                  <a:txBody>
                    <a:bodyPr/>
                    <a:lstStyle/>
                    <a:p>
                      <a:pPr algn="ctr"/>
                      <a:r>
                        <a:rPr lang="en-US" sz="1400" dirty="0"/>
                        <a:t>Privacy, anonymity and user consent</a:t>
                      </a:r>
                    </a:p>
                  </a:txBody>
                  <a:tcPr/>
                </a:tc>
                <a:extLst>
                  <a:ext uri="{0D108BD9-81ED-4DB2-BD59-A6C34878D82A}">
                    <a16:rowId xmlns:a16="http://schemas.microsoft.com/office/drawing/2014/main" val="1793266988"/>
                  </a:ext>
                </a:extLst>
              </a:tr>
              <a:tr h="1246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0070C0"/>
                          </a:solidFill>
                          <a:latin typeface="Arial" panose="020B0604020202020204" pitchFamily="34" charset="0"/>
                          <a:cs typeface="Arial" panose="020B0604020202020204" pitchFamily="34" charset="0"/>
                        </a:rPr>
                        <a:t>Feasible.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dirty="0">
                          <a:solidFill>
                            <a:srgbClr val="0070C0"/>
                          </a:solidFill>
                          <a:latin typeface="Arial" panose="020B0604020202020204" pitchFamily="34" charset="0"/>
                          <a:cs typeface="Arial" panose="020B0604020202020204" pitchFamily="34" charset="0"/>
                        </a:rPr>
                        <a:t>This solution has been defined for the case that NWDAF collects UE data in SA2 since R18 (TS 23.288)</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dirty="0">
                          <a:solidFill>
                            <a:srgbClr val="0070C0"/>
                          </a:solidFill>
                          <a:latin typeface="Arial" panose="020B0604020202020204" pitchFamily="34" charset="0"/>
                          <a:cs typeface="Arial" panose="020B0604020202020204" pitchFamily="34" charset="0"/>
                        </a:rPr>
                        <a:t>SA4 has also defined a general framework for UE data collection in TS 26.531(stage 2) and TS 26.532(stage 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Depends on DCAF deployment</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Full MNO Controllability if DCAF is deployed by MNO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Partial MNO Controllability if DCAF is deployed by 3rd party</a:t>
                      </a:r>
                    </a:p>
                    <a:p>
                      <a:endParaRPr lang="en-US" sz="12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Depends on DCAF deployment</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Full MNO Visibility if DCAF is deployed by MNO .</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Partial MNO Visibility if DCAF is deployed by 3rd party .</a:t>
                      </a:r>
                    </a:p>
                    <a:p>
                      <a:endParaRPr lang="en-US" sz="1200" dirty="0">
                        <a:latin typeface="Arial" panose="020B0604020202020204" pitchFamily="34" charset="0"/>
                        <a:cs typeface="Arial" panose="020B0604020202020204" pitchFamily="34" charset="0"/>
                      </a:endParaRPr>
                    </a:p>
                  </a:txBody>
                  <a:tcPr/>
                </a:tc>
                <a:tc>
                  <a:txBody>
                    <a:bodyPr/>
                    <a:lstStyle/>
                    <a:p>
                      <a:r>
                        <a:rPr lang="en-US" sz="1200" kern="1200" dirty="0">
                          <a:solidFill>
                            <a:srgbClr val="0070C0"/>
                          </a:solidFill>
                          <a:latin typeface="Arial" panose="020B0604020202020204" pitchFamily="34" charset="0"/>
                          <a:ea typeface="+mn-ea"/>
                          <a:cs typeface="Arial" panose="020B0604020202020204" pitchFamily="34" charset="0"/>
                        </a:rPr>
                        <a:t>Out of 3GPP and rely on application layer security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Related to MNO controllability and MNO visibility (whether MNO is data controller, and whether user consents reported data)</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The MNO will handle user consent, and requirements in Annex V of TS 33.501 is applied if DCAF is deployed by MNO (trusted mode).</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Out of 3GPP if DCAF is deployed by 3rd party (untrusted mode).</a:t>
                      </a:r>
                    </a:p>
                  </a:txBody>
                  <a:tcPr/>
                </a:tc>
                <a:extLst>
                  <a:ext uri="{0D108BD9-81ED-4DB2-BD59-A6C34878D82A}">
                    <a16:rowId xmlns:a16="http://schemas.microsoft.com/office/drawing/2014/main" val="2035776861"/>
                  </a:ext>
                </a:extLst>
              </a:tr>
            </a:tbl>
          </a:graphicData>
        </a:graphic>
      </p:graphicFrame>
    </p:spTree>
    <p:extLst>
      <p:ext uri="{BB962C8B-B14F-4D97-AF65-F5344CB8AC3E}">
        <p14:creationId xmlns:p14="http://schemas.microsoft.com/office/powerpoint/2010/main" val="3918617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661359" y="203231"/>
            <a:ext cx="9144000" cy="495509"/>
          </a:xfrm>
        </p:spPr>
        <p:txBody>
          <a:bodyPr>
            <a:normAutofit/>
          </a:bodyPr>
          <a:lstStyle/>
          <a:p>
            <a:pPr algn="l"/>
            <a:r>
              <a:rPr lang="en-US" altLang="zh-CN" dirty="0">
                <a:latin typeface="Calibri" panose="020F0502020204030204" pitchFamily="34" charset="0"/>
                <a:cs typeface="Calibri" panose="020F0502020204030204" pitchFamily="34" charset="0"/>
              </a:rPr>
              <a:t>MNO CP solution for data collection from UE (RAN option 2 - CP solution)</a:t>
            </a:r>
            <a:endParaRPr lang="zh-CN" altLang="en-US" dirty="0">
              <a:latin typeface="Calibri" panose="020F0502020204030204" pitchFamily="34" charset="0"/>
              <a:cs typeface="Calibri" panose="020F0502020204030204" pitchFamily="34" charset="0"/>
            </a:endParaRPr>
          </a:p>
        </p:txBody>
      </p:sp>
      <p:sp>
        <p:nvSpPr>
          <p:cNvPr id="4" name="Rectangle 2">
            <a:extLst>
              <a:ext uri="{FF2B5EF4-FFF2-40B4-BE49-F238E27FC236}">
                <a16:creationId xmlns:a16="http://schemas.microsoft.com/office/drawing/2014/main" id="{AFAB4CB5-8A39-4A16-8600-8AF11FFB753F}"/>
              </a:ext>
            </a:extLst>
          </p:cNvPr>
          <p:cNvSpPr>
            <a:spLocks noChangeArrowheads="1"/>
          </p:cNvSpPr>
          <p:nvPr/>
        </p:nvSpPr>
        <p:spPr bwMode="auto">
          <a:xfrm>
            <a:off x="661359" y="8367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DBF1EE70-8804-4FBF-9B5D-28E54AE7483F}"/>
              </a:ext>
            </a:extLst>
          </p:cNvPr>
          <p:cNvGraphicFramePr>
            <a:graphicFrameLocks noChangeAspect="1"/>
          </p:cNvGraphicFramePr>
          <p:nvPr>
            <p:extLst>
              <p:ext uri="{D42A27DB-BD31-4B8C-83A1-F6EECF244321}">
                <p14:modId xmlns:p14="http://schemas.microsoft.com/office/powerpoint/2010/main" val="2545715836"/>
              </p:ext>
            </p:extLst>
          </p:nvPr>
        </p:nvGraphicFramePr>
        <p:xfrm>
          <a:off x="164232" y="707130"/>
          <a:ext cx="6403975" cy="3943854"/>
        </p:xfrm>
        <a:graphic>
          <a:graphicData uri="http://schemas.openxmlformats.org/presentationml/2006/ole">
            <mc:AlternateContent xmlns:mc="http://schemas.openxmlformats.org/markup-compatibility/2006">
              <mc:Choice xmlns:v="urn:schemas-microsoft-com:vml" Requires="v">
                <p:oleObj spid="_x0000_s1143" name="Visio" r:id="rId3" imgW="11439480" imgH="7429602" progId="Visio.Drawing.15">
                  <p:embed/>
                </p:oleObj>
              </mc:Choice>
              <mc:Fallback>
                <p:oleObj name="Visio" r:id="rId3" imgW="11439480" imgH="7429602" progId="Visio.Drawing.15">
                  <p:embed/>
                  <p:pic>
                    <p:nvPicPr>
                      <p:cNvPr id="0" name="Object 1"/>
                      <p:cNvPicPr>
                        <a:picLocks noChangeAspect="1" noChangeArrowheads="1"/>
                      </p:cNvPicPr>
                      <p:nvPr/>
                    </p:nvPicPr>
                    <p:blipFill>
                      <a:blip r:embed="rId4"/>
                      <a:srcRect/>
                      <a:stretch>
                        <a:fillRect/>
                      </a:stretch>
                    </p:blipFill>
                    <p:spPr bwMode="auto">
                      <a:xfrm>
                        <a:off x="164232" y="707130"/>
                        <a:ext cx="6403975" cy="3943854"/>
                      </a:xfrm>
                      <a:prstGeom prst="rect">
                        <a:avLst/>
                      </a:prstGeom>
                      <a:noFill/>
                    </p:spPr>
                  </p:pic>
                </p:oleObj>
              </mc:Fallback>
            </mc:AlternateContent>
          </a:graphicData>
        </a:graphic>
      </p:graphicFrame>
      <p:sp>
        <p:nvSpPr>
          <p:cNvPr id="6" name="文本框 5">
            <a:extLst>
              <a:ext uri="{FF2B5EF4-FFF2-40B4-BE49-F238E27FC236}">
                <a16:creationId xmlns:a16="http://schemas.microsoft.com/office/drawing/2014/main" id="{5DC7E1E5-DF72-4B61-A8B7-4BEB184780D7}"/>
              </a:ext>
            </a:extLst>
          </p:cNvPr>
          <p:cNvSpPr txBox="1"/>
          <p:nvPr/>
        </p:nvSpPr>
        <p:spPr>
          <a:xfrm>
            <a:off x="6602530" y="630440"/>
            <a:ext cx="5216105" cy="3939540"/>
          </a:xfrm>
          <a:prstGeom prst="rect">
            <a:avLst/>
          </a:prstGeom>
          <a:noFill/>
        </p:spPr>
        <p:txBody>
          <a:bodyPr wrap="square" rtlCol="0">
            <a:spAutoFit/>
          </a:bodyPr>
          <a:lstStyle/>
          <a:p>
            <a:r>
              <a:rPr lang="en-US" altLang="zh-CN" dirty="0">
                <a:latin typeface="Calibri" panose="020F0502020204030204" pitchFamily="34" charset="0"/>
                <a:cs typeface="Calibri" panose="020F0502020204030204" pitchFamily="34" charset="0"/>
              </a:rPr>
              <a:t>Solution description</a:t>
            </a:r>
            <a:r>
              <a:rPr lang="zh-CN" altLang="en-US" dirty="0">
                <a:latin typeface="Calibri" panose="020F0502020204030204" pitchFamily="34" charset="0"/>
                <a:cs typeface="Calibri" panose="020F0502020204030204" pitchFamily="34" charset="0"/>
              </a:rPr>
              <a:t>：</a:t>
            </a:r>
            <a:endParaRPr lang="en-US" altLang="zh-CN"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Alt 1</a:t>
            </a:r>
            <a:r>
              <a:rPr lang="zh-CN" altLang="en-US" dirty="0">
                <a:latin typeface="Calibri" panose="020F0502020204030204" pitchFamily="34" charset="0"/>
                <a:cs typeface="Calibri" panose="020F0502020204030204" pitchFamily="34" charset="0"/>
              </a:rPr>
              <a:t>：</a:t>
            </a:r>
            <a:r>
              <a:rPr lang="en-US" altLang="zh-CN" dirty="0">
                <a:latin typeface="Calibri" panose="020F0502020204030204" pitchFamily="34" charset="0"/>
                <a:cs typeface="Calibri" panose="020F0502020204030204" pitchFamily="34" charset="0"/>
              </a:rPr>
              <a:t>CP solution without DCCF</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Data consumer interacts with AMF for UE data collection request/response via SBI directly;</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AMF transfer the data collection request to UE via DL NAS; </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Then the AMF transfers the data reporting from UE to data consumer via SBI.</a:t>
            </a:r>
            <a:endParaRPr lang="en-US" altLang="zh-CN" sz="9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Alt 2</a:t>
            </a:r>
            <a:r>
              <a:rPr lang="zh-CN" altLang="en-US" dirty="0">
                <a:latin typeface="Calibri" panose="020F0502020204030204" pitchFamily="34" charset="0"/>
                <a:cs typeface="Calibri" panose="020F0502020204030204" pitchFamily="34" charset="0"/>
              </a:rPr>
              <a:t>：</a:t>
            </a:r>
            <a:r>
              <a:rPr lang="en-US" altLang="zh-CN" dirty="0">
                <a:latin typeface="Calibri" panose="020F0502020204030204" pitchFamily="34" charset="0"/>
                <a:cs typeface="Calibri" panose="020F0502020204030204" pitchFamily="34" charset="0"/>
              </a:rPr>
              <a:t>CP solution with DCCF</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Add a DCCF as a B2B data collection agent between AMF and data consumer.</a:t>
            </a:r>
          </a:p>
          <a:p>
            <a:r>
              <a:rPr lang="en-US" altLang="zh-CN" sz="1400" dirty="0">
                <a:solidFill>
                  <a:srgbClr val="0070C0"/>
                </a:solidFill>
                <a:latin typeface="Calibri" panose="020F0502020204030204" pitchFamily="34" charset="0"/>
                <a:cs typeface="Calibri" panose="020F0502020204030204" pitchFamily="34" charset="0"/>
              </a:rPr>
              <a:t>Note: </a:t>
            </a:r>
          </a:p>
          <a:p>
            <a:pPr marL="342900" indent="-342900">
              <a:buAutoNum type="arabicParenR"/>
            </a:pPr>
            <a:r>
              <a:rPr lang="en-US" altLang="zh-CN" sz="1400" dirty="0">
                <a:solidFill>
                  <a:srgbClr val="0070C0"/>
                </a:solidFill>
                <a:latin typeface="Calibri" panose="020F0502020204030204" pitchFamily="34" charset="0"/>
                <a:cs typeface="Calibri" panose="020F0502020204030204" pitchFamily="34" charset="0"/>
              </a:rPr>
              <a:t>this refers to the data collection framework in CN defined for AI cases in TS 23.288. </a:t>
            </a:r>
          </a:p>
          <a:p>
            <a:pPr marL="342900" indent="-342900">
              <a:buAutoNum type="arabicParenR"/>
            </a:pPr>
            <a:r>
              <a:rPr lang="en-US" altLang="zh-CN" sz="1400" dirty="0">
                <a:solidFill>
                  <a:srgbClr val="0070C0"/>
                </a:solidFill>
                <a:latin typeface="Calibri" panose="020F0502020204030204" pitchFamily="34" charset="0"/>
                <a:cs typeface="Calibri" panose="020F0502020204030204" pitchFamily="34" charset="0"/>
              </a:rPr>
              <a:t>The DCCF as a B2B agent is used to isolate data consumers and data producers, which helps to realize multiple reuse for one data collection from UE. </a:t>
            </a:r>
          </a:p>
          <a:p>
            <a:pPr marL="342900" indent="-342900">
              <a:buAutoNum type="arabicParenR"/>
            </a:pPr>
            <a:r>
              <a:rPr lang="en-US" altLang="zh-CN" sz="1400" dirty="0">
                <a:solidFill>
                  <a:srgbClr val="0070C0"/>
                </a:solidFill>
                <a:latin typeface="Calibri" panose="020F0502020204030204" pitchFamily="34" charset="0"/>
                <a:cs typeface="Calibri" panose="020F0502020204030204" pitchFamily="34" charset="0"/>
              </a:rPr>
              <a:t>This may be more efficient and extensible for feature usages</a:t>
            </a:r>
          </a:p>
        </p:txBody>
      </p:sp>
      <p:graphicFrame>
        <p:nvGraphicFramePr>
          <p:cNvPr id="7" name="表格 6">
            <a:extLst>
              <a:ext uri="{FF2B5EF4-FFF2-40B4-BE49-F238E27FC236}">
                <a16:creationId xmlns:a16="http://schemas.microsoft.com/office/drawing/2014/main" id="{E076D126-FC26-40ED-900D-CC082298A03A}"/>
              </a:ext>
            </a:extLst>
          </p:cNvPr>
          <p:cNvGraphicFramePr>
            <a:graphicFrameLocks noGrp="1"/>
          </p:cNvGraphicFramePr>
          <p:nvPr>
            <p:extLst>
              <p:ext uri="{D42A27DB-BD31-4B8C-83A1-F6EECF244321}">
                <p14:modId xmlns:p14="http://schemas.microsoft.com/office/powerpoint/2010/main" val="1880447084"/>
              </p:ext>
            </p:extLst>
          </p:nvPr>
        </p:nvGraphicFramePr>
        <p:xfrm>
          <a:off x="164232" y="4569979"/>
          <a:ext cx="11964202" cy="2255520"/>
        </p:xfrm>
        <a:graphic>
          <a:graphicData uri="http://schemas.openxmlformats.org/drawingml/2006/table">
            <a:tbl>
              <a:tblPr firstRow="1" bandRow="1">
                <a:tableStyleId>{5C22544A-7EE6-4342-B048-85BDC9FD1C3A}</a:tableStyleId>
              </a:tblPr>
              <a:tblGrid>
                <a:gridCol w="2824568">
                  <a:extLst>
                    <a:ext uri="{9D8B030D-6E8A-4147-A177-3AD203B41FA5}">
                      <a16:colId xmlns:a16="http://schemas.microsoft.com/office/drawing/2014/main" val="3011946060"/>
                    </a:ext>
                  </a:extLst>
                </a:gridCol>
                <a:gridCol w="2628219">
                  <a:extLst>
                    <a:ext uri="{9D8B030D-6E8A-4147-A177-3AD203B41FA5}">
                      <a16:colId xmlns:a16="http://schemas.microsoft.com/office/drawing/2014/main" val="1325671858"/>
                    </a:ext>
                  </a:extLst>
                </a:gridCol>
                <a:gridCol w="1854392">
                  <a:extLst>
                    <a:ext uri="{9D8B030D-6E8A-4147-A177-3AD203B41FA5}">
                      <a16:colId xmlns:a16="http://schemas.microsoft.com/office/drawing/2014/main" val="4155562233"/>
                    </a:ext>
                  </a:extLst>
                </a:gridCol>
                <a:gridCol w="1779070">
                  <a:extLst>
                    <a:ext uri="{9D8B030D-6E8A-4147-A177-3AD203B41FA5}">
                      <a16:colId xmlns:a16="http://schemas.microsoft.com/office/drawing/2014/main" val="1498054606"/>
                    </a:ext>
                  </a:extLst>
                </a:gridCol>
                <a:gridCol w="2877953">
                  <a:extLst>
                    <a:ext uri="{9D8B030D-6E8A-4147-A177-3AD203B41FA5}">
                      <a16:colId xmlns:a16="http://schemas.microsoft.com/office/drawing/2014/main" val="1294338755"/>
                    </a:ext>
                  </a:extLst>
                </a:gridCol>
              </a:tblGrid>
              <a:tr h="478938">
                <a:tc>
                  <a:txBody>
                    <a:bodyPr/>
                    <a:lstStyle/>
                    <a:p>
                      <a:pPr algn="ctr"/>
                      <a:r>
                        <a:rPr lang="en-US" altLang="zh-CN" sz="1400" u="none" dirty="0"/>
                        <a:t>Solution </a:t>
                      </a:r>
                      <a:r>
                        <a:rPr lang="en-US" altLang="zh-CN" sz="1400" dirty="0"/>
                        <a:t>Feasibility</a:t>
                      </a:r>
                      <a:endParaRPr lang="en-US" sz="1400" dirty="0"/>
                    </a:p>
                  </a:txBody>
                  <a:tcPr/>
                </a:tc>
                <a:tc>
                  <a:txBody>
                    <a:bodyPr/>
                    <a:lstStyle/>
                    <a:p>
                      <a:pPr algn="ctr"/>
                      <a:r>
                        <a:rPr lang="en-US" altLang="zh-CN" sz="1400" dirty="0"/>
                        <a:t>MNO Controllability</a:t>
                      </a:r>
                      <a:endParaRPr lang="en-US" sz="1400" dirty="0"/>
                    </a:p>
                  </a:txBody>
                  <a:tcPr/>
                </a:tc>
                <a:tc>
                  <a:txBody>
                    <a:bodyPr/>
                    <a:lstStyle/>
                    <a:p>
                      <a:pPr algn="ctr"/>
                      <a:r>
                        <a:rPr lang="en-US" altLang="zh-CN" sz="1400" dirty="0"/>
                        <a:t>MNO Visibility</a:t>
                      </a:r>
                      <a:endParaRPr lang="en-US" sz="1400" dirty="0"/>
                    </a:p>
                  </a:txBody>
                  <a:tcPr/>
                </a:tc>
                <a:tc>
                  <a:txBody>
                    <a:bodyPr/>
                    <a:lstStyle/>
                    <a:p>
                      <a:pPr algn="ctr"/>
                      <a:r>
                        <a:rPr lang="en-US" sz="1400" dirty="0"/>
                        <a:t>Data integrity and confidentiality</a:t>
                      </a:r>
                    </a:p>
                  </a:txBody>
                  <a:tcPr/>
                </a:tc>
                <a:tc>
                  <a:txBody>
                    <a:bodyPr/>
                    <a:lstStyle/>
                    <a:p>
                      <a:pPr algn="ctr"/>
                      <a:r>
                        <a:rPr lang="en-US" sz="1400" dirty="0"/>
                        <a:t>Privacy, anonymity and user consent</a:t>
                      </a:r>
                    </a:p>
                  </a:txBody>
                  <a:tcPr/>
                </a:tc>
                <a:extLst>
                  <a:ext uri="{0D108BD9-81ED-4DB2-BD59-A6C34878D82A}">
                    <a16:rowId xmlns:a16="http://schemas.microsoft.com/office/drawing/2014/main" val="1793266988"/>
                  </a:ext>
                </a:extLst>
              </a:tr>
              <a:tr h="16058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0070C0"/>
                          </a:solidFill>
                          <a:latin typeface="Arial" panose="020B0604020202020204" pitchFamily="34" charset="0"/>
                          <a:cs typeface="Arial" panose="020B0604020202020204" pitchFamily="34" charset="0"/>
                        </a:rPr>
                        <a:t>Technically Feasible.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0070C0"/>
                          </a:solidFill>
                          <a:latin typeface="Arial" panose="020B0604020202020204" pitchFamily="34" charset="0"/>
                          <a:cs typeface="Arial" panose="020B0604020202020204" pitchFamily="34" charset="0"/>
                        </a:rPr>
                        <a:t>Both alternatives are technically workable, which could be easily extended per previous features supported e.g. Data collection via DCCF in SA2 R18/R17 </a:t>
                      </a:r>
                      <a:r>
                        <a:rPr lang="en-US" altLang="zh-CN" sz="1200" dirty="0" err="1">
                          <a:solidFill>
                            <a:srgbClr val="0070C0"/>
                          </a:solidFill>
                          <a:latin typeface="Arial" panose="020B0604020202020204" pitchFamily="34" charset="0"/>
                          <a:cs typeface="Arial" panose="020B0604020202020204" pitchFamily="34" charset="0"/>
                        </a:rPr>
                        <a:t>eNA</a:t>
                      </a:r>
                      <a:r>
                        <a:rPr lang="en-US" altLang="zh-CN" sz="1200" dirty="0">
                          <a:solidFill>
                            <a:srgbClr val="0070C0"/>
                          </a:solidFill>
                          <a:latin typeface="Arial" panose="020B0604020202020204" pitchFamily="34" charset="0"/>
                          <a:cs typeface="Arial" panose="020B0604020202020204" pitchFamily="34" charset="0"/>
                        </a:rPr>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Supported as CN NFs(AMF and DCCF) can control the data collection procedure, e.g. </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Authentication and authorization per UE, or per UE per data type</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Determine the data reporting path (CP or UP)</a:t>
                      </a:r>
                    </a:p>
                    <a:p>
                      <a:pPr marL="228600" marR="0" lvl="0" indent="-2286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Initiate, update and terminating data collection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Supported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ltLang="zh-CN" sz="1200" kern="1200" dirty="0">
                        <a:solidFill>
                          <a:srgbClr val="0070C0"/>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kern="1200" dirty="0">
                          <a:solidFill>
                            <a:srgbClr val="0070C0"/>
                          </a:solidFill>
                          <a:latin typeface="Arial" panose="020B0604020202020204" pitchFamily="34" charset="0"/>
                          <a:ea typeface="+mn-ea"/>
                          <a:cs typeface="Arial" panose="020B0604020202020204" pitchFamily="34" charset="0"/>
                        </a:rPr>
                        <a:t>The data content reported by UE is 3GPP standardized</a:t>
                      </a:r>
                      <a:r>
                        <a:rPr lang="en-US" altLang="zh-CN" sz="1200" kern="1200" dirty="0">
                          <a:solidFill>
                            <a:srgbClr val="0070C0"/>
                          </a:solidFill>
                          <a:latin typeface="Arial" panose="020B0604020202020204" pitchFamily="34" charset="0"/>
                          <a:ea typeface="+mn-ea"/>
                          <a:cs typeface="Arial" panose="020B0604020202020204" pitchFamily="34" charset="0"/>
                        </a:rPr>
                        <a:t>, which is visible for MNO.</a:t>
                      </a:r>
                    </a:p>
                  </a:txBody>
                  <a:tcPr/>
                </a:tc>
                <a:tc>
                  <a:txBody>
                    <a:bodyPr/>
                    <a:lstStyle/>
                    <a:p>
                      <a:r>
                        <a:rPr lang="en-US" sz="1200" kern="1200" dirty="0">
                          <a:solidFill>
                            <a:srgbClr val="0070C0"/>
                          </a:solidFill>
                          <a:latin typeface="Arial" panose="020B0604020202020204" pitchFamily="34" charset="0"/>
                          <a:ea typeface="+mn-ea"/>
                          <a:cs typeface="Arial" panose="020B0604020202020204" pitchFamily="34" charset="0"/>
                        </a:rPr>
                        <a:t>UE-&gt;AMF: reuse NAS security </a:t>
                      </a:r>
                    </a:p>
                    <a:p>
                      <a:r>
                        <a:rPr lang="en-US" sz="1200" kern="1200" dirty="0">
                          <a:solidFill>
                            <a:srgbClr val="0070C0"/>
                          </a:solidFill>
                          <a:latin typeface="Arial" panose="020B0604020202020204" pitchFamily="34" charset="0"/>
                          <a:ea typeface="+mn-ea"/>
                          <a:cs typeface="Arial" panose="020B0604020202020204" pitchFamily="34" charset="0"/>
                        </a:rPr>
                        <a:t>AMF-&gt;consumer: reuse SBA security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As MNO has controllability and visibility (MNO is data controller and user consents reported data), the requirements in Annex V of TS 33.501 is applied.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The CN NFs can be user consent enforcement point.</a:t>
                      </a:r>
                    </a:p>
                  </a:txBody>
                  <a:tcPr/>
                </a:tc>
                <a:extLst>
                  <a:ext uri="{0D108BD9-81ED-4DB2-BD59-A6C34878D82A}">
                    <a16:rowId xmlns:a16="http://schemas.microsoft.com/office/drawing/2014/main" val="2035776861"/>
                  </a:ext>
                </a:extLst>
              </a:tr>
            </a:tbl>
          </a:graphicData>
        </a:graphic>
      </p:graphicFrame>
    </p:spTree>
    <p:extLst>
      <p:ext uri="{BB962C8B-B14F-4D97-AF65-F5344CB8AC3E}">
        <p14:creationId xmlns:p14="http://schemas.microsoft.com/office/powerpoint/2010/main" val="4077962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661359" y="203231"/>
            <a:ext cx="9144000" cy="495509"/>
          </a:xfrm>
        </p:spPr>
        <p:txBody>
          <a:bodyPr>
            <a:normAutofit fontScale="92500"/>
          </a:bodyPr>
          <a:lstStyle/>
          <a:p>
            <a:pPr algn="l"/>
            <a:r>
              <a:rPr lang="en-US" altLang="zh-CN" dirty="0">
                <a:latin typeface="Abadi" panose="020B0604020104020204" pitchFamily="34" charset="0"/>
                <a:cs typeface="Calibri" panose="020F0502020204030204" pitchFamily="34" charset="0"/>
              </a:rPr>
              <a:t>MNO UP solution for data collection from UE (RAN option 2- UP solution)</a:t>
            </a:r>
            <a:endParaRPr lang="zh-CN" altLang="en-US" dirty="0">
              <a:latin typeface="Abadi" panose="020B0604020104020204" pitchFamily="34" charset="0"/>
              <a:cs typeface="Calibri" panose="020F0502020204030204" pitchFamily="34" charset="0"/>
            </a:endParaRPr>
          </a:p>
        </p:txBody>
      </p:sp>
      <p:sp>
        <p:nvSpPr>
          <p:cNvPr id="4" name="Rectangle 2">
            <a:extLst>
              <a:ext uri="{FF2B5EF4-FFF2-40B4-BE49-F238E27FC236}">
                <a16:creationId xmlns:a16="http://schemas.microsoft.com/office/drawing/2014/main" id="{AFAB4CB5-8A39-4A16-8600-8AF11FFB753F}"/>
              </a:ext>
            </a:extLst>
          </p:cNvPr>
          <p:cNvSpPr>
            <a:spLocks noChangeArrowheads="1"/>
          </p:cNvSpPr>
          <p:nvPr/>
        </p:nvSpPr>
        <p:spPr bwMode="auto">
          <a:xfrm>
            <a:off x="661359" y="8367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DBF1EE70-8804-4FBF-9B5D-28E54AE7483F}"/>
              </a:ext>
            </a:extLst>
          </p:cNvPr>
          <p:cNvGraphicFramePr>
            <a:graphicFrameLocks noChangeAspect="1"/>
          </p:cNvGraphicFramePr>
          <p:nvPr>
            <p:extLst>
              <p:ext uri="{D42A27DB-BD31-4B8C-83A1-F6EECF244321}">
                <p14:modId xmlns:p14="http://schemas.microsoft.com/office/powerpoint/2010/main" val="2621172513"/>
              </p:ext>
            </p:extLst>
          </p:nvPr>
        </p:nvGraphicFramePr>
        <p:xfrm>
          <a:off x="147638" y="968375"/>
          <a:ext cx="5815012" cy="4159250"/>
        </p:xfrm>
        <a:graphic>
          <a:graphicData uri="http://schemas.openxmlformats.org/presentationml/2006/ole">
            <mc:AlternateContent xmlns:mc="http://schemas.openxmlformats.org/markup-compatibility/2006">
              <mc:Choice xmlns:v="urn:schemas-microsoft-com:vml" Requires="v">
                <p:oleObj spid="_x0000_s5222" name="Visio" r:id="rId3" imgW="10391743" imgH="7429602" progId="Visio.Drawing.15">
                  <p:embed/>
                </p:oleObj>
              </mc:Choice>
              <mc:Fallback>
                <p:oleObj name="Visio" r:id="rId3" imgW="10391743" imgH="7429602" progId="Visio.Drawing.15">
                  <p:embed/>
                  <p:pic>
                    <p:nvPicPr>
                      <p:cNvPr id="5" name="对象 4">
                        <a:extLst>
                          <a:ext uri="{FF2B5EF4-FFF2-40B4-BE49-F238E27FC236}">
                            <a16:creationId xmlns:a16="http://schemas.microsoft.com/office/drawing/2014/main" id="{DBF1EE70-8804-4FBF-9B5D-28E54AE7483F}"/>
                          </a:ext>
                        </a:extLst>
                      </p:cNvPr>
                      <p:cNvPicPr>
                        <a:picLocks noChangeAspect="1" noChangeArrowheads="1"/>
                      </p:cNvPicPr>
                      <p:nvPr/>
                    </p:nvPicPr>
                    <p:blipFill>
                      <a:blip r:embed="rId4"/>
                      <a:srcRect/>
                      <a:stretch>
                        <a:fillRect/>
                      </a:stretch>
                    </p:blipFill>
                    <p:spPr bwMode="auto">
                      <a:xfrm>
                        <a:off x="147638" y="968375"/>
                        <a:ext cx="5815012" cy="4159250"/>
                      </a:xfrm>
                      <a:prstGeom prst="rect">
                        <a:avLst/>
                      </a:prstGeom>
                      <a:noFill/>
                    </p:spPr>
                  </p:pic>
                </p:oleObj>
              </mc:Fallback>
            </mc:AlternateContent>
          </a:graphicData>
        </a:graphic>
      </p:graphicFrame>
      <p:sp>
        <p:nvSpPr>
          <p:cNvPr id="7" name="文本框 6">
            <a:extLst>
              <a:ext uri="{FF2B5EF4-FFF2-40B4-BE49-F238E27FC236}">
                <a16:creationId xmlns:a16="http://schemas.microsoft.com/office/drawing/2014/main" id="{FC7AF0BA-3240-47D2-B292-D41B3AD0303A}"/>
              </a:ext>
            </a:extLst>
          </p:cNvPr>
          <p:cNvSpPr txBox="1"/>
          <p:nvPr/>
        </p:nvSpPr>
        <p:spPr>
          <a:xfrm>
            <a:off x="6026989" y="648406"/>
            <a:ext cx="5679503" cy="4524315"/>
          </a:xfrm>
          <a:prstGeom prst="rect">
            <a:avLst/>
          </a:prstGeom>
          <a:noFill/>
        </p:spPr>
        <p:txBody>
          <a:bodyPr wrap="square" rtlCol="0">
            <a:spAutoFit/>
          </a:bodyPr>
          <a:lstStyle/>
          <a:p>
            <a:r>
              <a:rPr lang="en-US" altLang="zh-CN" dirty="0">
                <a:latin typeface="Calibri" panose="020F0502020204030204" pitchFamily="34" charset="0"/>
                <a:cs typeface="Calibri" panose="020F0502020204030204" pitchFamily="34" charset="0"/>
              </a:rPr>
              <a:t>Solution description</a:t>
            </a:r>
            <a:r>
              <a:rPr lang="zh-CN" altLang="en-US" dirty="0">
                <a:latin typeface="Calibri" panose="020F0502020204030204" pitchFamily="34" charset="0"/>
                <a:cs typeface="Calibri" panose="020F0502020204030204" pitchFamily="34" charset="0"/>
              </a:rPr>
              <a:t>：</a:t>
            </a:r>
            <a:endParaRPr lang="en-US" altLang="zh-CN"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Alt 1:</a:t>
            </a:r>
            <a:r>
              <a:rPr lang="zh-CN" altLang="en-US" dirty="0">
                <a:latin typeface="Calibri" panose="020F0502020204030204" pitchFamily="34" charset="0"/>
                <a:cs typeface="Calibri" panose="020F0502020204030204" pitchFamily="34" charset="0"/>
              </a:rPr>
              <a:t> </a:t>
            </a:r>
            <a:r>
              <a:rPr lang="en-US" altLang="zh-CN" dirty="0">
                <a:latin typeface="Calibri" panose="020F0502020204030204" pitchFamily="34" charset="0"/>
                <a:cs typeface="Calibri" panose="020F0502020204030204" pitchFamily="34" charset="0"/>
              </a:rPr>
              <a:t>UP solution without DCCF</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Data consumer interacts with AMF for UE data collection request/response via SBI directly, in the request the data consumer indicates its UP info for data reporting</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AMF transfer the data collection request (including the UP info for data reporting ) to UE via DL NAS</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The UE reports the collected data to the UP info pointing to the data consumer via PDU session </a:t>
            </a:r>
          </a:p>
          <a:p>
            <a:r>
              <a:rPr lang="en-US" altLang="zh-CN" sz="1400" dirty="0">
                <a:solidFill>
                  <a:srgbClr val="0070C0"/>
                </a:solidFill>
                <a:latin typeface="Calibri" panose="020F0502020204030204" pitchFamily="34" charset="0"/>
                <a:cs typeface="Calibri" panose="020F0502020204030204" pitchFamily="34" charset="0"/>
              </a:rPr>
              <a:t>Note 1:</a:t>
            </a:r>
            <a:r>
              <a:rPr lang="zh-CN" altLang="en-US" sz="1400" dirty="0">
                <a:solidFill>
                  <a:srgbClr val="0070C0"/>
                </a:solidFill>
                <a:latin typeface="Calibri" panose="020F0502020204030204" pitchFamily="34" charset="0"/>
                <a:cs typeface="Calibri" panose="020F0502020204030204" pitchFamily="34" charset="0"/>
              </a:rPr>
              <a:t> </a:t>
            </a:r>
            <a:r>
              <a:rPr lang="en-US" altLang="zh-CN" sz="1400" dirty="0">
                <a:solidFill>
                  <a:srgbClr val="0070C0"/>
                </a:solidFill>
                <a:latin typeface="Calibri" panose="020F0502020204030204" pitchFamily="34" charset="0"/>
                <a:cs typeface="Calibri" panose="020F0502020204030204" pitchFamily="34" charset="0"/>
              </a:rPr>
              <a:t>different from option 1b, this UP solution is similar as LCS over user plane, in which the MNO CN NF can participate.</a:t>
            </a:r>
          </a:p>
          <a:p>
            <a:endParaRPr lang="en-US" altLang="zh-CN" sz="1000" dirty="0">
              <a:solidFill>
                <a:srgbClr val="0070C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Alt 2: UP solution with DCCF</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Add a DCCF as a B2B data collection agent, the DCCF can also provide an UP info pointing to DCCF or MFAF </a:t>
            </a:r>
          </a:p>
          <a:p>
            <a:pPr marL="742950" lvl="1" indent="-285750">
              <a:buFont typeface="Arial" panose="020B0604020202020204" pitchFamily="34" charset="0"/>
              <a:buChar char="•"/>
            </a:pPr>
            <a:r>
              <a:rPr lang="en-US" altLang="zh-CN" sz="1400" dirty="0">
                <a:latin typeface="Calibri" panose="020F0502020204030204" pitchFamily="34" charset="0"/>
                <a:cs typeface="Calibri" panose="020F0502020204030204" pitchFamily="34" charset="0"/>
              </a:rPr>
              <a:t>Via user plane, the data from UE will be reported the DCCF or MFAF pointed by the UP info.</a:t>
            </a:r>
          </a:p>
          <a:p>
            <a:r>
              <a:rPr lang="en-US" altLang="zh-CN" sz="1400" dirty="0">
                <a:solidFill>
                  <a:srgbClr val="0070C0"/>
                </a:solidFill>
                <a:latin typeface="Calibri" panose="020F0502020204030204" pitchFamily="34" charset="0"/>
                <a:cs typeface="Calibri" panose="020F0502020204030204" pitchFamily="34" charset="0"/>
              </a:rPr>
              <a:t>Note 2: this also refers to the data collection framework in CN defined for AI cases in TS 23.288. The DCCF and MFAF can help to realize multiple reuse for one data collection from UE. </a:t>
            </a:r>
          </a:p>
        </p:txBody>
      </p:sp>
      <p:graphicFrame>
        <p:nvGraphicFramePr>
          <p:cNvPr id="9" name="表格 8">
            <a:extLst>
              <a:ext uri="{FF2B5EF4-FFF2-40B4-BE49-F238E27FC236}">
                <a16:creationId xmlns:a16="http://schemas.microsoft.com/office/drawing/2014/main" id="{FBA911BB-88FB-46C8-8684-50C5E66DB931}"/>
              </a:ext>
            </a:extLst>
          </p:cNvPr>
          <p:cNvGraphicFramePr>
            <a:graphicFrameLocks noGrp="1"/>
          </p:cNvGraphicFramePr>
          <p:nvPr>
            <p:extLst>
              <p:ext uri="{D42A27DB-BD31-4B8C-83A1-F6EECF244321}">
                <p14:modId xmlns:p14="http://schemas.microsoft.com/office/powerpoint/2010/main" val="3890632101"/>
              </p:ext>
            </p:extLst>
          </p:nvPr>
        </p:nvGraphicFramePr>
        <p:xfrm>
          <a:off x="113899" y="5259237"/>
          <a:ext cx="11964202" cy="1446851"/>
        </p:xfrm>
        <a:graphic>
          <a:graphicData uri="http://schemas.openxmlformats.org/drawingml/2006/table">
            <a:tbl>
              <a:tblPr firstRow="1" bandRow="1">
                <a:tableStyleId>{5C22544A-7EE6-4342-B048-85BDC9FD1C3A}</a:tableStyleId>
              </a:tblPr>
              <a:tblGrid>
                <a:gridCol w="2824568">
                  <a:extLst>
                    <a:ext uri="{9D8B030D-6E8A-4147-A177-3AD203B41FA5}">
                      <a16:colId xmlns:a16="http://schemas.microsoft.com/office/drawing/2014/main" val="3011946060"/>
                    </a:ext>
                  </a:extLst>
                </a:gridCol>
                <a:gridCol w="2628219">
                  <a:extLst>
                    <a:ext uri="{9D8B030D-6E8A-4147-A177-3AD203B41FA5}">
                      <a16:colId xmlns:a16="http://schemas.microsoft.com/office/drawing/2014/main" val="1325671858"/>
                    </a:ext>
                  </a:extLst>
                </a:gridCol>
                <a:gridCol w="1854392">
                  <a:extLst>
                    <a:ext uri="{9D8B030D-6E8A-4147-A177-3AD203B41FA5}">
                      <a16:colId xmlns:a16="http://schemas.microsoft.com/office/drawing/2014/main" val="4155562233"/>
                    </a:ext>
                  </a:extLst>
                </a:gridCol>
                <a:gridCol w="1779070">
                  <a:extLst>
                    <a:ext uri="{9D8B030D-6E8A-4147-A177-3AD203B41FA5}">
                      <a16:colId xmlns:a16="http://schemas.microsoft.com/office/drawing/2014/main" val="1498054606"/>
                    </a:ext>
                  </a:extLst>
                </a:gridCol>
                <a:gridCol w="2877953">
                  <a:extLst>
                    <a:ext uri="{9D8B030D-6E8A-4147-A177-3AD203B41FA5}">
                      <a16:colId xmlns:a16="http://schemas.microsoft.com/office/drawing/2014/main" val="1294338755"/>
                    </a:ext>
                  </a:extLst>
                </a:gridCol>
              </a:tblGrid>
              <a:tr h="386015">
                <a:tc>
                  <a:txBody>
                    <a:bodyPr/>
                    <a:lstStyle/>
                    <a:p>
                      <a:pPr algn="ctr"/>
                      <a:r>
                        <a:rPr lang="en-US" altLang="zh-CN" sz="1400" u="none" dirty="0"/>
                        <a:t>Solution </a:t>
                      </a:r>
                      <a:r>
                        <a:rPr lang="en-US" altLang="zh-CN" sz="1400" dirty="0"/>
                        <a:t>Feasibility</a:t>
                      </a:r>
                      <a:endParaRPr lang="en-US" sz="1400" dirty="0"/>
                    </a:p>
                  </a:txBody>
                  <a:tcPr/>
                </a:tc>
                <a:tc>
                  <a:txBody>
                    <a:bodyPr/>
                    <a:lstStyle/>
                    <a:p>
                      <a:pPr algn="ctr"/>
                      <a:r>
                        <a:rPr lang="en-US" altLang="zh-CN" sz="1400" dirty="0"/>
                        <a:t>MNO Controllability</a:t>
                      </a:r>
                      <a:endParaRPr lang="en-US" sz="1400" dirty="0"/>
                    </a:p>
                  </a:txBody>
                  <a:tcPr/>
                </a:tc>
                <a:tc>
                  <a:txBody>
                    <a:bodyPr/>
                    <a:lstStyle/>
                    <a:p>
                      <a:pPr algn="ctr"/>
                      <a:r>
                        <a:rPr lang="en-US" altLang="zh-CN" sz="1400" dirty="0"/>
                        <a:t>MNO Visibility</a:t>
                      </a:r>
                      <a:endParaRPr lang="en-US" sz="1400" dirty="0"/>
                    </a:p>
                  </a:txBody>
                  <a:tcPr/>
                </a:tc>
                <a:tc>
                  <a:txBody>
                    <a:bodyPr/>
                    <a:lstStyle/>
                    <a:p>
                      <a:pPr algn="ctr"/>
                      <a:r>
                        <a:rPr lang="en-US" sz="1400" dirty="0"/>
                        <a:t>Data integrity and confidentiality</a:t>
                      </a:r>
                    </a:p>
                  </a:txBody>
                  <a:tcPr/>
                </a:tc>
                <a:tc>
                  <a:txBody>
                    <a:bodyPr/>
                    <a:lstStyle/>
                    <a:p>
                      <a:pPr algn="ctr"/>
                      <a:r>
                        <a:rPr lang="en-US" sz="1400" dirty="0"/>
                        <a:t>Privacy, anonymity and user consent</a:t>
                      </a:r>
                    </a:p>
                  </a:txBody>
                  <a:tcPr/>
                </a:tc>
                <a:extLst>
                  <a:ext uri="{0D108BD9-81ED-4DB2-BD59-A6C34878D82A}">
                    <a16:rowId xmlns:a16="http://schemas.microsoft.com/office/drawing/2014/main" val="1793266988"/>
                  </a:ext>
                </a:extLst>
              </a:tr>
              <a:tr h="9286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rgbClr val="0070C0"/>
                          </a:solidFill>
                          <a:latin typeface="Arial" panose="020B0604020202020204" pitchFamily="34" charset="0"/>
                          <a:cs typeface="Arial" panose="020B0604020202020204" pitchFamily="34" charset="0"/>
                        </a:rPr>
                        <a:t>Same with RAN Option 2-CP solution in slide4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Same with RAN Option 2-CP solution in slide4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Same with RAN Option 2-CP solution in slide4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Same with RAN option 1b in slide3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Same with RAN Option 2-CP solution in slide4</a:t>
                      </a:r>
                    </a:p>
                  </a:txBody>
                  <a:tcPr/>
                </a:tc>
                <a:extLst>
                  <a:ext uri="{0D108BD9-81ED-4DB2-BD59-A6C34878D82A}">
                    <a16:rowId xmlns:a16="http://schemas.microsoft.com/office/drawing/2014/main" val="2035776861"/>
                  </a:ext>
                </a:extLst>
              </a:tr>
            </a:tbl>
          </a:graphicData>
        </a:graphic>
      </p:graphicFrame>
    </p:spTree>
    <p:extLst>
      <p:ext uri="{BB962C8B-B14F-4D97-AF65-F5344CB8AC3E}">
        <p14:creationId xmlns:p14="http://schemas.microsoft.com/office/powerpoint/2010/main" val="378290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00B30F-9C3E-4AB8-B01D-058A72EC1BA4}"/>
              </a:ext>
            </a:extLst>
          </p:cNvPr>
          <p:cNvSpPr>
            <a:spLocks noGrp="1"/>
          </p:cNvSpPr>
          <p:nvPr>
            <p:ph type="title" idx="4294967295"/>
          </p:nvPr>
        </p:nvSpPr>
        <p:spPr>
          <a:xfrm>
            <a:off x="86627" y="-333292"/>
            <a:ext cx="10515600" cy="1325563"/>
          </a:xfrm>
        </p:spPr>
        <p:txBody>
          <a:bodyPr/>
          <a:lstStyle/>
          <a:p>
            <a:r>
              <a:rPr lang="en-GB" altLang="zh-CN" sz="2800" b="1" dirty="0"/>
              <a:t>Summary </a:t>
            </a:r>
          </a:p>
        </p:txBody>
      </p:sp>
      <p:graphicFrame>
        <p:nvGraphicFramePr>
          <p:cNvPr id="2" name="表格 1">
            <a:extLst>
              <a:ext uri="{FF2B5EF4-FFF2-40B4-BE49-F238E27FC236}">
                <a16:creationId xmlns:a16="http://schemas.microsoft.com/office/drawing/2014/main" id="{C92BC94F-B72A-4848-A727-8072488F2DCF}"/>
              </a:ext>
            </a:extLst>
          </p:cNvPr>
          <p:cNvGraphicFramePr>
            <a:graphicFrameLocks noGrp="1"/>
          </p:cNvGraphicFramePr>
          <p:nvPr>
            <p:extLst>
              <p:ext uri="{D42A27DB-BD31-4B8C-83A1-F6EECF244321}">
                <p14:modId xmlns:p14="http://schemas.microsoft.com/office/powerpoint/2010/main" val="1579794901"/>
              </p:ext>
            </p:extLst>
          </p:nvPr>
        </p:nvGraphicFramePr>
        <p:xfrm>
          <a:off x="484029" y="628061"/>
          <a:ext cx="10821798" cy="4358640"/>
        </p:xfrm>
        <a:graphic>
          <a:graphicData uri="http://schemas.openxmlformats.org/drawingml/2006/table">
            <a:tbl>
              <a:tblPr firstRow="1" bandRow="1">
                <a:tableStyleId>{5C22544A-7EE6-4342-B048-85BDC9FD1C3A}</a:tableStyleId>
              </a:tblPr>
              <a:tblGrid>
                <a:gridCol w="1734933">
                  <a:extLst>
                    <a:ext uri="{9D8B030D-6E8A-4147-A177-3AD203B41FA5}">
                      <a16:colId xmlns:a16="http://schemas.microsoft.com/office/drawing/2014/main" val="1528786105"/>
                    </a:ext>
                  </a:extLst>
                </a:gridCol>
                <a:gridCol w="3955983">
                  <a:extLst>
                    <a:ext uri="{9D8B030D-6E8A-4147-A177-3AD203B41FA5}">
                      <a16:colId xmlns:a16="http://schemas.microsoft.com/office/drawing/2014/main" val="1628089217"/>
                    </a:ext>
                  </a:extLst>
                </a:gridCol>
                <a:gridCol w="2420153">
                  <a:extLst>
                    <a:ext uri="{9D8B030D-6E8A-4147-A177-3AD203B41FA5}">
                      <a16:colId xmlns:a16="http://schemas.microsoft.com/office/drawing/2014/main" val="4238909511"/>
                    </a:ext>
                  </a:extLst>
                </a:gridCol>
                <a:gridCol w="2710729">
                  <a:extLst>
                    <a:ext uri="{9D8B030D-6E8A-4147-A177-3AD203B41FA5}">
                      <a16:colId xmlns:a16="http://schemas.microsoft.com/office/drawing/2014/main" val="3187126722"/>
                    </a:ext>
                  </a:extLst>
                </a:gridCol>
              </a:tblGrid>
              <a:tr h="309819">
                <a:tc>
                  <a:txBody>
                    <a:bodyPr/>
                    <a:lstStyle/>
                    <a:p>
                      <a:endParaRPr lang="zh-CN" altLang="en-US" sz="1050" dirty="0"/>
                    </a:p>
                  </a:txBody>
                  <a:tcPr/>
                </a:tc>
                <a:tc>
                  <a:txBody>
                    <a:bodyPr/>
                    <a:lstStyle/>
                    <a:p>
                      <a:pPr algn="ctr"/>
                      <a:r>
                        <a:rPr lang="en-US" altLang="zh-CN" sz="1600" dirty="0">
                          <a:latin typeface="Calibri" panose="020F0502020204030204" pitchFamily="34" charset="0"/>
                          <a:cs typeface="Calibri" panose="020F0502020204030204" pitchFamily="34" charset="0"/>
                        </a:rPr>
                        <a:t>Option 1b</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Option 2 - CP solution</a:t>
                      </a:r>
                      <a:endParaRPr lang="zh-CN" altLang="en-US" sz="1600" dirty="0">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Calibri" panose="020F0502020204030204" pitchFamily="34" charset="0"/>
                          <a:cs typeface="Calibri" panose="020F0502020204030204" pitchFamily="34" charset="0"/>
                        </a:rPr>
                        <a:t>Option 2 - UP solution</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899668607"/>
                  </a:ext>
                </a:extLst>
              </a:tr>
              <a:tr h="163063">
                <a:tc>
                  <a:txBody>
                    <a:bodyPr/>
                    <a:lstStyle/>
                    <a:p>
                      <a:r>
                        <a:rPr lang="en-US" altLang="zh-CN" sz="1400" dirty="0">
                          <a:latin typeface="Calibri" panose="020F0502020204030204" pitchFamily="34" charset="0"/>
                          <a:cs typeface="Calibri" panose="020F0502020204030204" pitchFamily="34" charset="0"/>
                        </a:rPr>
                        <a:t>Solution Feasibility </a:t>
                      </a:r>
                      <a:endParaRPr lang="zh-CN" altLang="en-US" sz="1400" dirty="0">
                        <a:latin typeface="Calibri" panose="020F0502020204030204" pitchFamily="34" charset="0"/>
                        <a:cs typeface="Calibri" panose="020F0502020204030204" pitchFamily="34" charset="0"/>
                      </a:endParaRPr>
                    </a:p>
                  </a:txBody>
                  <a:tcPr/>
                </a:tc>
                <a:tc>
                  <a:txBody>
                    <a:bodyPr/>
                    <a:lstStyle/>
                    <a:p>
                      <a:pPr algn="ctr"/>
                      <a:r>
                        <a:rPr lang="en-US" altLang="zh-CN" sz="1200" dirty="0">
                          <a:latin typeface="Calibri" panose="020F0502020204030204" pitchFamily="34" charset="0"/>
                          <a:cs typeface="Calibri" panose="020F0502020204030204" pitchFamily="34" charset="0"/>
                        </a:rPr>
                        <a:t>Y</a:t>
                      </a:r>
                      <a:endParaRPr lang="zh-CN" altLang="en-US" sz="1200" dirty="0">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u="none" dirty="0">
                          <a:solidFill>
                            <a:schemeClr val="tx1"/>
                          </a:solidFill>
                          <a:latin typeface="Calibri" panose="020F0502020204030204" pitchFamily="34" charset="0"/>
                          <a:cs typeface="Calibri" panose="020F0502020204030204" pitchFamily="34" charset="0"/>
                        </a:rPr>
                        <a:t>Y </a:t>
                      </a:r>
                      <a:r>
                        <a:rPr lang="en-US" altLang="zh-CN" sz="1200" u="sng" dirty="0">
                          <a:solidFill>
                            <a:schemeClr val="tx1"/>
                          </a:solidFill>
                          <a:latin typeface="Calibri" panose="020F0502020204030204" pitchFamily="34" charset="0"/>
                          <a:cs typeface="Calibri" panose="020F0502020204030204" pitchFamily="34" charset="0"/>
                        </a:rPr>
                        <a:t>(</a:t>
                      </a:r>
                      <a:r>
                        <a:rPr lang="en-US" altLang="zh-CN" sz="1200" u="sng" kern="1200" dirty="0">
                          <a:solidFill>
                            <a:schemeClr val="tx1"/>
                          </a:solidFill>
                          <a:latin typeface="Calibri" panose="020F0502020204030204" pitchFamily="34" charset="0"/>
                          <a:ea typeface="+mn-ea"/>
                          <a:cs typeface="Calibri" panose="020F0502020204030204" pitchFamily="34" charset="0"/>
                        </a:rPr>
                        <a:t>Technically Feasible</a:t>
                      </a:r>
                      <a:r>
                        <a:rPr lang="en-US" altLang="zh-CN" sz="1200" u="sng" dirty="0">
                          <a:solidFill>
                            <a:schemeClr val="tx1"/>
                          </a:solidFill>
                          <a:latin typeface="Calibri" panose="020F0502020204030204" pitchFamily="34" charset="0"/>
                          <a:cs typeface="Calibri" panose="020F0502020204030204" pitchFamily="34" charset="0"/>
                        </a:rPr>
                        <a:t>)</a:t>
                      </a:r>
                      <a:endParaRPr lang="zh-CN" altLang="en-US" sz="1200" u="sng"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Calibri" panose="020F0502020204030204" pitchFamily="34" charset="0"/>
                          <a:cs typeface="Calibri" panose="020F0502020204030204" pitchFamily="34" charset="0"/>
                        </a:rPr>
                        <a:t>Y </a:t>
                      </a:r>
                      <a:r>
                        <a:rPr lang="en-US" altLang="zh-CN" sz="1200" u="sng" dirty="0">
                          <a:solidFill>
                            <a:schemeClr val="tx1"/>
                          </a:solidFill>
                          <a:latin typeface="Calibri" panose="020F0502020204030204" pitchFamily="34" charset="0"/>
                          <a:cs typeface="Calibri" panose="020F0502020204030204" pitchFamily="34" charset="0"/>
                        </a:rPr>
                        <a:t>(</a:t>
                      </a:r>
                      <a:r>
                        <a:rPr lang="en-US" altLang="zh-CN" sz="1200" u="sng" kern="1200" dirty="0">
                          <a:solidFill>
                            <a:schemeClr val="tx1"/>
                          </a:solidFill>
                          <a:latin typeface="Calibri" panose="020F0502020204030204" pitchFamily="34" charset="0"/>
                          <a:ea typeface="+mn-ea"/>
                          <a:cs typeface="Calibri" panose="020F0502020204030204" pitchFamily="34" charset="0"/>
                        </a:rPr>
                        <a:t>Technically Feasible</a:t>
                      </a:r>
                      <a:r>
                        <a:rPr lang="en-US" altLang="zh-CN" sz="1200" u="sng" dirty="0">
                          <a:solidFill>
                            <a:schemeClr val="tx1"/>
                          </a:solidFill>
                          <a:latin typeface="Calibri" panose="020F0502020204030204" pitchFamily="34" charset="0"/>
                          <a:cs typeface="Calibri" panose="020F0502020204030204" pitchFamily="34" charset="0"/>
                        </a:rPr>
                        <a:t>)</a:t>
                      </a:r>
                      <a:endParaRPr lang="zh-CN" altLang="en-US" sz="12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88521717"/>
                  </a:ext>
                </a:extLst>
              </a:tr>
              <a:tr h="342431">
                <a:tc>
                  <a:txBody>
                    <a:bodyPr/>
                    <a:lstStyle/>
                    <a:p>
                      <a:r>
                        <a:rPr lang="en-US" altLang="zh-CN" sz="1400" dirty="0">
                          <a:latin typeface="Calibri" panose="020F0502020204030204" pitchFamily="34" charset="0"/>
                          <a:cs typeface="Calibri" panose="020F0502020204030204" pitchFamily="34" charset="0"/>
                        </a:rPr>
                        <a:t>MNO Controllability </a:t>
                      </a:r>
                      <a:endParaRPr lang="zh-CN" altLang="en-US" sz="1400"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Calibri" panose="020F0502020204030204" pitchFamily="34" charset="0"/>
                          <a:ea typeface="+mn-ea"/>
                          <a:cs typeface="Calibri" panose="020F0502020204030204" pitchFamily="34" charset="0"/>
                        </a:rPr>
                        <a:t>Depends on DCAF deployment.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Calibri" panose="020F0502020204030204" pitchFamily="34" charset="0"/>
                          <a:ea typeface="+mn-ea"/>
                          <a:cs typeface="Calibri" panose="020F0502020204030204" pitchFamily="34" charset="0"/>
                        </a:rPr>
                        <a:t>Full MNO Controllability for MNO deployed DCAF and partial MNO Controllability for 3</a:t>
                      </a:r>
                      <a:r>
                        <a:rPr lang="en-US" altLang="zh-CN" sz="1200" kern="1200" baseline="30000" dirty="0">
                          <a:solidFill>
                            <a:schemeClr val="tx1"/>
                          </a:solidFill>
                          <a:latin typeface="Calibri" panose="020F0502020204030204" pitchFamily="34" charset="0"/>
                          <a:ea typeface="+mn-ea"/>
                          <a:cs typeface="Calibri" panose="020F0502020204030204" pitchFamily="34" charset="0"/>
                        </a:rPr>
                        <a:t>rd</a:t>
                      </a:r>
                      <a:r>
                        <a:rPr lang="en-US" altLang="zh-CN" sz="1200" kern="1200" dirty="0">
                          <a:solidFill>
                            <a:schemeClr val="tx1"/>
                          </a:solidFill>
                          <a:latin typeface="Calibri" panose="020F0502020204030204" pitchFamily="34" charset="0"/>
                          <a:ea typeface="+mn-ea"/>
                          <a:cs typeface="Calibri" panose="020F0502020204030204" pitchFamily="34" charset="0"/>
                        </a:rPr>
                        <a:t> party deployed DCAF</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Y</a:t>
                      </a:r>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Y</a:t>
                      </a:r>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endParaRPr>
                    </a:p>
                  </a:txBody>
                  <a:tcPr/>
                </a:tc>
                <a:extLst>
                  <a:ext uri="{0D108BD9-81ED-4DB2-BD59-A6C34878D82A}">
                    <a16:rowId xmlns:a16="http://schemas.microsoft.com/office/drawing/2014/main" val="426018974"/>
                  </a:ext>
                </a:extLst>
              </a:tr>
              <a:tr h="342431">
                <a:tc>
                  <a:txBody>
                    <a:bodyPr/>
                    <a:lstStyle/>
                    <a:p>
                      <a:r>
                        <a:rPr lang="en-US" altLang="zh-CN" sz="1400" dirty="0">
                          <a:latin typeface="Calibri" panose="020F0502020204030204" pitchFamily="34" charset="0"/>
                          <a:cs typeface="Calibri" panose="020F0502020204030204" pitchFamily="34" charset="0"/>
                        </a:rPr>
                        <a:t>MNO Visibility </a:t>
                      </a:r>
                      <a:endParaRPr lang="zh-CN" altLang="en-US" sz="1400" dirty="0">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Calibri" panose="020F0502020204030204" pitchFamily="34" charset="0"/>
                          <a:ea typeface="+mn-ea"/>
                          <a:cs typeface="Calibri" panose="020F0502020204030204" pitchFamily="34" charset="0"/>
                        </a:rPr>
                        <a:t>Depends on DCAF deployment.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Calibri" panose="020F0502020204030204" pitchFamily="34" charset="0"/>
                          <a:ea typeface="+mn-ea"/>
                          <a:cs typeface="Calibri" panose="020F0502020204030204" pitchFamily="34" charset="0"/>
                        </a:rPr>
                        <a:t>Full MNO Visibility for MNO deployed DCAF and partial MNO Visibility  for 3rd party deployed DCAF</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Y</a:t>
                      </a:r>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rPr>
                        <a:t>Y</a:t>
                      </a:r>
                      <a:endParaRPr kumimoji="0" lang="zh-CN" altLang="en-US" sz="1200" b="0" i="0" u="none" strike="noStrike" kern="120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cs typeface="Calibri" panose="020F0502020204030204" pitchFamily="34" charset="0"/>
                      </a:endParaRPr>
                    </a:p>
                  </a:txBody>
                  <a:tcPr/>
                </a:tc>
                <a:extLst>
                  <a:ext uri="{0D108BD9-81ED-4DB2-BD59-A6C34878D82A}">
                    <a16:rowId xmlns:a16="http://schemas.microsoft.com/office/drawing/2014/main" val="3194255467"/>
                  </a:ext>
                </a:extLst>
              </a:tr>
              <a:tr h="277206">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Data integrity and confidentiality</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Out of 3GPP and rely on application layer security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Reuse NAS and SBA security</a:t>
                      </a:r>
                      <a:endParaRPr lang="zh-CN" altLang="en-US" sz="1400" kern="1200" noProof="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Calibri" panose="020F0502020204030204" pitchFamily="34" charset="0"/>
                          <a:ea typeface="+mn-ea"/>
                          <a:cs typeface="Calibri" panose="020F0502020204030204" pitchFamily="34" charset="0"/>
                        </a:rPr>
                        <a:t>The same with option 1b</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4071324489"/>
                  </a:ext>
                </a:extLst>
              </a:tr>
              <a:tr h="635944">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privacy, anonymity and user consent</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914400" rtl="0" eaLnBrk="1" latinLnBrk="0" hangingPunct="1"/>
                      <a:r>
                        <a:rPr lang="en-US" altLang="zh-CN" sz="1200" kern="1200" dirty="0">
                          <a:solidFill>
                            <a:schemeClr val="dk1"/>
                          </a:solidFill>
                          <a:latin typeface="Calibri" panose="020F0502020204030204" pitchFamily="34" charset="0"/>
                          <a:ea typeface="+mn-ea"/>
                          <a:cs typeface="Calibri" panose="020F0502020204030204" pitchFamily="34" charset="0"/>
                        </a:rPr>
                        <a:t>Related to MNO controllability and MNO visibility (whether MNO is data controller, and whether user consents reported data)</a:t>
                      </a:r>
                    </a:p>
                    <a:p>
                      <a:pPr marL="0" algn="l" defTabSz="914400" rtl="0" eaLnBrk="1" latinLnBrk="0" hangingPunct="1"/>
                      <a:r>
                        <a:rPr lang="en-US" altLang="zh-CN" sz="1200" kern="1200" dirty="0">
                          <a:solidFill>
                            <a:schemeClr val="dk1"/>
                          </a:solidFill>
                          <a:latin typeface="Calibri" panose="020F0502020204030204" pitchFamily="34" charset="0"/>
                          <a:ea typeface="+mn-ea"/>
                          <a:cs typeface="Calibri" panose="020F0502020204030204" pitchFamily="34" charset="0"/>
                        </a:rPr>
                        <a:t>The MNO will handle user consent, and requirements in Annex V of TS 33.501 is applied if DCAF is deployed by MNO</a:t>
                      </a:r>
                    </a:p>
                    <a:p>
                      <a:pPr marL="0" algn="l" defTabSz="914400" rtl="0" eaLnBrk="1" latinLnBrk="0" hangingPunct="1"/>
                      <a:r>
                        <a:rPr lang="en-US" altLang="zh-CN" sz="1200" kern="1200" dirty="0">
                          <a:solidFill>
                            <a:schemeClr val="dk1"/>
                          </a:solidFill>
                          <a:latin typeface="Calibri" panose="020F0502020204030204" pitchFamily="34" charset="0"/>
                          <a:ea typeface="+mn-ea"/>
                          <a:cs typeface="Calibri" panose="020F0502020204030204" pitchFamily="34" charset="0"/>
                        </a:rPr>
                        <a:t>Out of 3GPP if DCAF is deployed by 3rd party.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noProof="0" dirty="0">
                          <a:solidFill>
                            <a:schemeClr val="dk1"/>
                          </a:solidFill>
                          <a:latin typeface="Calibri" panose="020F0502020204030204" pitchFamily="34" charset="0"/>
                          <a:ea typeface="+mn-ea"/>
                          <a:cs typeface="Calibri" panose="020F0502020204030204" pitchFamily="34" charset="0"/>
                        </a:rPr>
                        <a:t>As MNO has controllability and visibility (MNO is data controller and user consents reported data), the requirements in Annex V of TS 33.501 is applied. The CN NFs can be user consent enforcement point</a:t>
                      </a:r>
                      <a:endParaRPr lang="zh-CN" altLang="en-US" sz="1200" kern="1200" noProof="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The same with option 2-CP solution</a:t>
                      </a:r>
                      <a:endParaRPr lang="zh-CN" altLang="en-US" sz="1400" kern="1200" noProof="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009856878"/>
                  </a:ext>
                </a:extLst>
              </a:tr>
              <a:tr h="391350">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Efficiency and</a:t>
                      </a:r>
                    </a:p>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 extensibility</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TBD</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Better efficiency and extensibility if DCCF/MFAF is used</a:t>
                      </a:r>
                      <a:endParaRPr lang="zh-CN" altLang="en-US" sz="1400" kern="1200" noProof="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Better efficiency and extensibility if DCCF/MFAF is used</a:t>
                      </a:r>
                      <a:endParaRPr lang="zh-CN" altLang="en-US" sz="1400" kern="1200" noProof="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902690252"/>
                  </a:ext>
                </a:extLst>
              </a:tr>
            </a:tbl>
          </a:graphicData>
        </a:graphic>
      </p:graphicFrame>
      <p:sp>
        <p:nvSpPr>
          <p:cNvPr id="5" name="文本框 4">
            <a:extLst>
              <a:ext uri="{FF2B5EF4-FFF2-40B4-BE49-F238E27FC236}">
                <a16:creationId xmlns:a16="http://schemas.microsoft.com/office/drawing/2014/main" id="{7D8D881D-E821-40F2-8D31-5FE9FCF1BAE8}"/>
              </a:ext>
            </a:extLst>
          </p:cNvPr>
          <p:cNvSpPr txBox="1"/>
          <p:nvPr/>
        </p:nvSpPr>
        <p:spPr>
          <a:xfrm>
            <a:off x="484029" y="5014982"/>
            <a:ext cx="11223942" cy="1785104"/>
          </a:xfrm>
          <a:prstGeom prst="rect">
            <a:avLst/>
          </a:prstGeom>
          <a:noFill/>
        </p:spPr>
        <p:txBody>
          <a:bodyPr wrap="square" rtlCol="0">
            <a:spAutoFit/>
          </a:bodyPr>
          <a:lstStyle/>
          <a:p>
            <a:r>
              <a:rPr lang="en-US" altLang="zh-CN" sz="2000" b="1" dirty="0">
                <a:latin typeface="Calibri" panose="020F0502020204030204" pitchFamily="34" charset="0"/>
                <a:cs typeface="Calibri" panose="020F0502020204030204" pitchFamily="34" charset="0"/>
              </a:rPr>
              <a:t>Proposal</a:t>
            </a: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Provide the above draft analysis as SA2 inputs on solutions for option 1b, 2 to RAN working groups</a:t>
            </a: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The data content for UE side model should be 3GPP standardized to support the full MNO visibility</a:t>
            </a: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Having MNO controllability and MNO visibility of UE data are essential for user consent as </a:t>
            </a:r>
          </a:p>
          <a:p>
            <a:pPr marL="742950" lvl="1"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user can only consent the data reporting if only the data content is fully visible to the user</a:t>
            </a:r>
          </a:p>
          <a:p>
            <a:pPr marL="742950" lvl="1"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the data controller has responsibility to protect user privacy</a:t>
            </a:r>
          </a:p>
        </p:txBody>
      </p:sp>
    </p:spTree>
    <p:extLst>
      <p:ext uri="{BB962C8B-B14F-4D97-AF65-F5344CB8AC3E}">
        <p14:creationId xmlns:p14="http://schemas.microsoft.com/office/powerpoint/2010/main" val="117094544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635</TotalTime>
  <Words>1478</Words>
  <Application>Microsoft Office PowerPoint</Application>
  <PresentationFormat>宽屏</PresentationFormat>
  <Paragraphs>133</Paragraphs>
  <Slides>6</Slides>
  <Notes>1</Notes>
  <HiddenSlides>0</HiddenSlides>
  <MMClips>0</MMClips>
  <ScaleCrop>false</ScaleCrop>
  <HeadingPairs>
    <vt:vector size="8" baseType="variant">
      <vt:variant>
        <vt:lpstr>已用的字体</vt:lpstr>
      </vt:variant>
      <vt:variant>
        <vt:i4>8</vt:i4>
      </vt:variant>
      <vt:variant>
        <vt:lpstr>主题</vt:lpstr>
      </vt:variant>
      <vt:variant>
        <vt:i4>2</vt:i4>
      </vt:variant>
      <vt:variant>
        <vt:lpstr>嵌入 OLE 服务器</vt:lpstr>
      </vt:variant>
      <vt:variant>
        <vt:i4>1</vt:i4>
      </vt:variant>
      <vt:variant>
        <vt:lpstr>幻灯片标题</vt:lpstr>
      </vt:variant>
      <vt:variant>
        <vt:i4>6</vt:i4>
      </vt:variant>
    </vt:vector>
  </HeadingPairs>
  <TitlesOfParts>
    <vt:vector size="17" baseType="lpstr">
      <vt:lpstr>等线</vt:lpstr>
      <vt:lpstr>等线 Light</vt:lpstr>
      <vt:lpstr>宋体</vt:lpstr>
      <vt:lpstr>Abadi</vt:lpstr>
      <vt:lpstr>Arial</vt:lpstr>
      <vt:lpstr>Calibri</vt:lpstr>
      <vt:lpstr>Calibri Light</vt:lpstr>
      <vt:lpstr>Times New Roman</vt:lpstr>
      <vt:lpstr>Office 主题​​</vt:lpstr>
      <vt:lpstr>Office Theme</vt:lpstr>
      <vt:lpstr>Visio</vt:lpstr>
      <vt:lpstr>Discussion on data collection from UE</vt:lpstr>
      <vt:lpstr>PowerPoint 演示文稿</vt:lpstr>
      <vt:lpstr>PowerPoint 演示文稿</vt:lpstr>
      <vt:lpstr>PowerPoint 演示文稿</vt:lpstr>
      <vt:lpstr>PowerPoint 演示文稿</vt:lpstr>
      <vt:lpstr>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cww</dc:creator>
  <cp:lastModifiedBy>vivo</cp:lastModifiedBy>
  <cp:revision>103</cp:revision>
  <dcterms:created xsi:type="dcterms:W3CDTF">2024-09-23T02:45:16Z</dcterms:created>
  <dcterms:modified xsi:type="dcterms:W3CDTF">2024-09-30T08:53:06Z</dcterms:modified>
</cp:coreProperties>
</file>